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58" r:id="rId4"/>
    <p:sldId id="274" r:id="rId5"/>
    <p:sldId id="261" r:id="rId6"/>
    <p:sldId id="262" r:id="rId7"/>
    <p:sldId id="280" r:id="rId8"/>
    <p:sldId id="284" r:id="rId9"/>
    <p:sldId id="283" r:id="rId10"/>
    <p:sldId id="281" r:id="rId11"/>
    <p:sldId id="279" r:id="rId12"/>
    <p:sldId id="278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C585"/>
    <a:srgbClr val="CAA349"/>
    <a:srgbClr val="FB7070"/>
    <a:srgbClr val="82CA87"/>
    <a:srgbClr val="5AD8DE"/>
    <a:srgbClr val="4726DD"/>
    <a:srgbClr val="59D3D9"/>
    <a:srgbClr val="FF8745"/>
    <a:srgbClr val="45A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9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714" y="108"/>
      </p:cViewPr>
      <p:guideLst>
        <p:guide orient="horz" pos="30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46675-0912-4DE3-98BE-40A7D0022F5C}" type="doc">
      <dgm:prSet loTypeId="urn:microsoft.com/office/officeart/2005/8/layout/radial4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00374A2-D2DC-48DE-A3F0-96A1C470468A}">
      <dgm:prSet phldrT="[Text]"/>
      <dgm:spPr/>
      <dgm:t>
        <a:bodyPr/>
        <a:lstStyle/>
        <a:p>
          <a:r>
            <a:rPr lang="en-US"/>
            <a:t>Better understanding of flavonoid diversity in </a:t>
          </a:r>
          <a:r>
            <a:rPr lang="en-US" i="1"/>
            <a:t>Scutellaria</a:t>
          </a:r>
          <a:endParaRPr lang="en-US"/>
        </a:p>
      </dgm:t>
    </dgm:pt>
    <dgm:pt modelId="{DBDACC7C-399D-4321-829F-FF30FC083195}" type="parTrans" cxnId="{EEC00143-4F62-428D-AAED-264FB29F2075}">
      <dgm:prSet/>
      <dgm:spPr/>
      <dgm:t>
        <a:bodyPr/>
        <a:lstStyle/>
        <a:p>
          <a:endParaRPr lang="en-US"/>
        </a:p>
      </dgm:t>
    </dgm:pt>
    <dgm:pt modelId="{12CF1241-0EFF-44D9-B2BB-DFA2069D6A0A}" type="sibTrans" cxnId="{EEC00143-4F62-428D-AAED-264FB29F2075}">
      <dgm:prSet/>
      <dgm:spPr/>
      <dgm:t>
        <a:bodyPr/>
        <a:lstStyle/>
        <a:p>
          <a:endParaRPr lang="en-US"/>
        </a:p>
      </dgm:t>
    </dgm:pt>
    <dgm:pt modelId="{CE7576CF-8357-4F12-85A4-49DFD7F6482B}">
      <dgm:prSet phldrT="[Text]" custT="1"/>
      <dgm:spPr/>
      <dgm:t>
        <a:bodyPr/>
        <a:lstStyle/>
        <a:p>
          <a:pPr algn="ctr">
            <a:buNone/>
          </a:pPr>
          <a:r>
            <a:rPr lang="en-US" sz="2600"/>
            <a:t>Phylogenetic analysis</a:t>
          </a:r>
        </a:p>
        <a:p>
          <a:pPr algn="ctr">
            <a:buNone/>
          </a:pPr>
          <a:r>
            <a:rPr lang="en-US" sz="1600"/>
            <a:t>1) Sequence chloroplast DNA</a:t>
          </a:r>
        </a:p>
        <a:p>
          <a:pPr algn="ctr">
            <a:buNone/>
          </a:pPr>
          <a:r>
            <a:rPr lang="en-US" sz="1600"/>
            <a:t>2) Construct tree and separate into clades</a:t>
          </a:r>
        </a:p>
      </dgm:t>
    </dgm:pt>
    <dgm:pt modelId="{B5F1C195-FDB2-4238-9111-00B4982DB810}" type="parTrans" cxnId="{36F8C47D-3A79-4892-8746-5454A38F2B82}">
      <dgm:prSet/>
      <dgm:spPr/>
      <dgm:t>
        <a:bodyPr/>
        <a:lstStyle/>
        <a:p>
          <a:endParaRPr lang="en-US"/>
        </a:p>
      </dgm:t>
    </dgm:pt>
    <dgm:pt modelId="{1C3DC323-05F2-4E8F-B637-E1FC6EB490E8}" type="sibTrans" cxnId="{36F8C47D-3A79-4892-8746-5454A38F2B82}">
      <dgm:prSet/>
      <dgm:spPr/>
      <dgm:t>
        <a:bodyPr/>
        <a:lstStyle/>
        <a:p>
          <a:endParaRPr lang="en-US"/>
        </a:p>
      </dgm:t>
    </dgm:pt>
    <dgm:pt modelId="{C71DBCA3-EC64-43EA-B061-DAC4A7262DE0}">
      <dgm:prSet phldrT="[Text]" custT="1"/>
      <dgm:spPr/>
      <dgm:t>
        <a:bodyPr/>
        <a:lstStyle/>
        <a:p>
          <a:r>
            <a:rPr lang="en-US" sz="2600"/>
            <a:t>Chemical analysis</a:t>
          </a:r>
        </a:p>
        <a:p>
          <a:r>
            <a:rPr lang="en-US" sz="1600"/>
            <a:t>1) Flavonoid profiling of herbarium samples</a:t>
          </a:r>
        </a:p>
        <a:p>
          <a:r>
            <a:rPr lang="en-US" sz="1600"/>
            <a:t>2) Organ-specific flavonoid profiling</a:t>
          </a:r>
        </a:p>
      </dgm:t>
    </dgm:pt>
    <dgm:pt modelId="{227850D2-4AB5-4178-A5FA-A0A744BD47BC}" type="parTrans" cxnId="{3412D3A1-E310-4C0A-8BBF-05BD53278ACA}">
      <dgm:prSet/>
      <dgm:spPr/>
      <dgm:t>
        <a:bodyPr/>
        <a:lstStyle/>
        <a:p>
          <a:endParaRPr lang="en-US"/>
        </a:p>
      </dgm:t>
    </dgm:pt>
    <dgm:pt modelId="{DD52BC2A-AD19-4DF0-8257-8AB91E764C35}" type="sibTrans" cxnId="{3412D3A1-E310-4C0A-8BBF-05BD53278ACA}">
      <dgm:prSet/>
      <dgm:spPr/>
      <dgm:t>
        <a:bodyPr/>
        <a:lstStyle/>
        <a:p>
          <a:endParaRPr lang="en-US"/>
        </a:p>
      </dgm:t>
    </dgm:pt>
    <dgm:pt modelId="{30B641AE-AA80-4D22-9113-E7EC048838D7}">
      <dgm:prSet phldrT="[Text]" custT="1"/>
      <dgm:spPr/>
      <dgm:t>
        <a:bodyPr/>
        <a:lstStyle/>
        <a:p>
          <a:r>
            <a:rPr lang="en-US" sz="2600"/>
            <a:t>Genome size analysis</a:t>
          </a:r>
        </a:p>
        <a:p>
          <a:r>
            <a:rPr lang="en-US" sz="1600"/>
            <a:t>1) Flow cytometry</a:t>
          </a:r>
        </a:p>
        <a:p>
          <a:r>
            <a:rPr lang="en-US" sz="1600"/>
            <a:t>2) Collect chromosome #s from literature</a:t>
          </a:r>
        </a:p>
      </dgm:t>
    </dgm:pt>
    <dgm:pt modelId="{B379F221-D91F-418A-B1BA-464C2233C349}" type="parTrans" cxnId="{D3D8215E-61A5-4542-8465-B9DB9AED5803}">
      <dgm:prSet/>
      <dgm:spPr/>
      <dgm:t>
        <a:bodyPr/>
        <a:lstStyle/>
        <a:p>
          <a:endParaRPr lang="en-US"/>
        </a:p>
      </dgm:t>
    </dgm:pt>
    <dgm:pt modelId="{CBD52A8C-2844-4458-B26E-AB35969C6569}" type="sibTrans" cxnId="{D3D8215E-61A5-4542-8465-B9DB9AED5803}">
      <dgm:prSet/>
      <dgm:spPr/>
      <dgm:t>
        <a:bodyPr/>
        <a:lstStyle/>
        <a:p>
          <a:endParaRPr lang="en-US"/>
        </a:p>
      </dgm:t>
    </dgm:pt>
    <dgm:pt modelId="{96C42043-E062-4710-B3DF-8C39D6A94165}" type="pres">
      <dgm:prSet presAssocID="{F7D46675-0912-4DE3-98BE-40A7D0022F5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CD59A5D-526F-41C6-B0B6-F21198DC393F}" type="pres">
      <dgm:prSet presAssocID="{200374A2-D2DC-48DE-A3F0-96A1C470468A}" presName="centerShape" presStyleLbl="node0" presStyleIdx="0" presStyleCnt="1"/>
      <dgm:spPr/>
    </dgm:pt>
    <dgm:pt modelId="{86BF6310-0F64-4C59-AF65-CC2CF1AB77E0}" type="pres">
      <dgm:prSet presAssocID="{B5F1C195-FDB2-4238-9111-00B4982DB810}" presName="parTrans" presStyleLbl="bgSibTrans2D1" presStyleIdx="0" presStyleCnt="3"/>
      <dgm:spPr/>
    </dgm:pt>
    <dgm:pt modelId="{A703A09F-62B0-4113-AF41-C1FE96E008B2}" type="pres">
      <dgm:prSet presAssocID="{CE7576CF-8357-4F12-85A4-49DFD7F6482B}" presName="node" presStyleLbl="node1" presStyleIdx="0" presStyleCnt="3" custScaleX="165309" custScaleY="103073" custRadScaleRad="147082" custRadScaleInc="-24065">
        <dgm:presLayoutVars>
          <dgm:bulletEnabled val="1"/>
        </dgm:presLayoutVars>
      </dgm:prSet>
      <dgm:spPr/>
    </dgm:pt>
    <dgm:pt modelId="{E084BA8E-A00F-4192-B5E1-CC9783080E81}" type="pres">
      <dgm:prSet presAssocID="{227850D2-4AB5-4178-A5FA-A0A744BD47BC}" presName="parTrans" presStyleLbl="bgSibTrans2D1" presStyleIdx="1" presStyleCnt="3"/>
      <dgm:spPr/>
    </dgm:pt>
    <dgm:pt modelId="{45E9120D-6610-4306-8848-91B849300F53}" type="pres">
      <dgm:prSet presAssocID="{C71DBCA3-EC64-43EA-B061-DAC4A7262DE0}" presName="node" presStyleLbl="node1" presStyleIdx="1" presStyleCnt="3" custScaleX="165309">
        <dgm:presLayoutVars>
          <dgm:bulletEnabled val="1"/>
        </dgm:presLayoutVars>
      </dgm:prSet>
      <dgm:spPr/>
    </dgm:pt>
    <dgm:pt modelId="{23F2178A-DCB9-4798-8746-814C74146F19}" type="pres">
      <dgm:prSet presAssocID="{B379F221-D91F-418A-B1BA-464C2233C349}" presName="parTrans" presStyleLbl="bgSibTrans2D1" presStyleIdx="2" presStyleCnt="3"/>
      <dgm:spPr/>
    </dgm:pt>
    <dgm:pt modelId="{93990F99-36A4-4F66-97FC-92CF2FE27A33}" type="pres">
      <dgm:prSet presAssocID="{30B641AE-AA80-4D22-9113-E7EC048838D7}" presName="node" presStyleLbl="node1" presStyleIdx="2" presStyleCnt="3" custScaleX="165309" custRadScaleRad="145882" custRadScaleInc="24392">
        <dgm:presLayoutVars>
          <dgm:bulletEnabled val="1"/>
        </dgm:presLayoutVars>
      </dgm:prSet>
      <dgm:spPr/>
    </dgm:pt>
  </dgm:ptLst>
  <dgm:cxnLst>
    <dgm:cxn modelId="{80EFC635-09DF-4DAB-A599-F64698489378}" type="presOf" srcId="{C71DBCA3-EC64-43EA-B061-DAC4A7262DE0}" destId="{45E9120D-6610-4306-8848-91B849300F53}" srcOrd="0" destOrd="0" presId="urn:microsoft.com/office/officeart/2005/8/layout/radial4"/>
    <dgm:cxn modelId="{D3D8215E-61A5-4542-8465-B9DB9AED5803}" srcId="{200374A2-D2DC-48DE-A3F0-96A1C470468A}" destId="{30B641AE-AA80-4D22-9113-E7EC048838D7}" srcOrd="2" destOrd="0" parTransId="{B379F221-D91F-418A-B1BA-464C2233C349}" sibTransId="{CBD52A8C-2844-4458-B26E-AB35969C6569}"/>
    <dgm:cxn modelId="{99FE875F-8C64-4767-BB41-B9142BAC6BF9}" type="presOf" srcId="{30B641AE-AA80-4D22-9113-E7EC048838D7}" destId="{93990F99-36A4-4F66-97FC-92CF2FE27A33}" srcOrd="0" destOrd="0" presId="urn:microsoft.com/office/officeart/2005/8/layout/radial4"/>
    <dgm:cxn modelId="{DA7B5960-FD7C-4664-B019-9C38D69DD162}" type="presOf" srcId="{B379F221-D91F-418A-B1BA-464C2233C349}" destId="{23F2178A-DCB9-4798-8746-814C74146F19}" srcOrd="0" destOrd="0" presId="urn:microsoft.com/office/officeart/2005/8/layout/radial4"/>
    <dgm:cxn modelId="{EEC00143-4F62-428D-AAED-264FB29F2075}" srcId="{F7D46675-0912-4DE3-98BE-40A7D0022F5C}" destId="{200374A2-D2DC-48DE-A3F0-96A1C470468A}" srcOrd="0" destOrd="0" parTransId="{DBDACC7C-399D-4321-829F-FF30FC083195}" sibTransId="{12CF1241-0EFF-44D9-B2BB-DFA2069D6A0A}"/>
    <dgm:cxn modelId="{A5B9B46F-7B15-4C6B-8EFA-B1F85FC2D406}" type="presOf" srcId="{200374A2-D2DC-48DE-A3F0-96A1C470468A}" destId="{3CD59A5D-526F-41C6-B0B6-F21198DC393F}" srcOrd="0" destOrd="0" presId="urn:microsoft.com/office/officeart/2005/8/layout/radial4"/>
    <dgm:cxn modelId="{3E507D73-921B-45A7-AAEA-6D50F5C942FA}" type="presOf" srcId="{B5F1C195-FDB2-4238-9111-00B4982DB810}" destId="{86BF6310-0F64-4C59-AF65-CC2CF1AB77E0}" srcOrd="0" destOrd="0" presId="urn:microsoft.com/office/officeart/2005/8/layout/radial4"/>
    <dgm:cxn modelId="{36F8C47D-3A79-4892-8746-5454A38F2B82}" srcId="{200374A2-D2DC-48DE-A3F0-96A1C470468A}" destId="{CE7576CF-8357-4F12-85A4-49DFD7F6482B}" srcOrd="0" destOrd="0" parTransId="{B5F1C195-FDB2-4238-9111-00B4982DB810}" sibTransId="{1C3DC323-05F2-4E8F-B637-E1FC6EB490E8}"/>
    <dgm:cxn modelId="{8FABDA91-26CF-4E5E-A2EB-66FD72A7D4D4}" type="presOf" srcId="{F7D46675-0912-4DE3-98BE-40A7D0022F5C}" destId="{96C42043-E062-4710-B3DF-8C39D6A94165}" srcOrd="0" destOrd="0" presId="urn:microsoft.com/office/officeart/2005/8/layout/radial4"/>
    <dgm:cxn modelId="{3412D3A1-E310-4C0A-8BBF-05BD53278ACA}" srcId="{200374A2-D2DC-48DE-A3F0-96A1C470468A}" destId="{C71DBCA3-EC64-43EA-B061-DAC4A7262DE0}" srcOrd="1" destOrd="0" parTransId="{227850D2-4AB5-4178-A5FA-A0A744BD47BC}" sibTransId="{DD52BC2A-AD19-4DF0-8257-8AB91E764C35}"/>
    <dgm:cxn modelId="{237E3CC6-2685-47F4-9531-F3A453F07061}" type="presOf" srcId="{CE7576CF-8357-4F12-85A4-49DFD7F6482B}" destId="{A703A09F-62B0-4113-AF41-C1FE96E008B2}" srcOrd="0" destOrd="0" presId="urn:microsoft.com/office/officeart/2005/8/layout/radial4"/>
    <dgm:cxn modelId="{53E777F7-8303-4294-A57D-428781EB6F70}" type="presOf" srcId="{227850D2-4AB5-4178-A5FA-A0A744BD47BC}" destId="{E084BA8E-A00F-4192-B5E1-CC9783080E81}" srcOrd="0" destOrd="0" presId="urn:microsoft.com/office/officeart/2005/8/layout/radial4"/>
    <dgm:cxn modelId="{ED46AF20-2560-4AED-986A-0DEABB7617F4}" type="presParOf" srcId="{96C42043-E062-4710-B3DF-8C39D6A94165}" destId="{3CD59A5D-526F-41C6-B0B6-F21198DC393F}" srcOrd="0" destOrd="0" presId="urn:microsoft.com/office/officeart/2005/8/layout/radial4"/>
    <dgm:cxn modelId="{F8100155-6ADE-4E49-80A2-728710A41BBA}" type="presParOf" srcId="{96C42043-E062-4710-B3DF-8C39D6A94165}" destId="{86BF6310-0F64-4C59-AF65-CC2CF1AB77E0}" srcOrd="1" destOrd="0" presId="urn:microsoft.com/office/officeart/2005/8/layout/radial4"/>
    <dgm:cxn modelId="{63C1E1B5-F379-4715-A0E1-C04979C38EB8}" type="presParOf" srcId="{96C42043-E062-4710-B3DF-8C39D6A94165}" destId="{A703A09F-62B0-4113-AF41-C1FE96E008B2}" srcOrd="2" destOrd="0" presId="urn:microsoft.com/office/officeart/2005/8/layout/radial4"/>
    <dgm:cxn modelId="{CC250A3A-4E65-4F21-A49F-6AD647545918}" type="presParOf" srcId="{96C42043-E062-4710-B3DF-8C39D6A94165}" destId="{E084BA8E-A00F-4192-B5E1-CC9783080E81}" srcOrd="3" destOrd="0" presId="urn:microsoft.com/office/officeart/2005/8/layout/radial4"/>
    <dgm:cxn modelId="{AC5BDA02-9282-4825-9290-33C61836B8F0}" type="presParOf" srcId="{96C42043-E062-4710-B3DF-8C39D6A94165}" destId="{45E9120D-6610-4306-8848-91B849300F53}" srcOrd="4" destOrd="0" presId="urn:microsoft.com/office/officeart/2005/8/layout/radial4"/>
    <dgm:cxn modelId="{367755DA-A8E5-42E1-9FBB-2A5030F2AA62}" type="presParOf" srcId="{96C42043-E062-4710-B3DF-8C39D6A94165}" destId="{23F2178A-DCB9-4798-8746-814C74146F19}" srcOrd="5" destOrd="0" presId="urn:microsoft.com/office/officeart/2005/8/layout/radial4"/>
    <dgm:cxn modelId="{9CB04323-7722-4C82-B6AA-BA2F5E690735}" type="presParOf" srcId="{96C42043-E062-4710-B3DF-8C39D6A94165}" destId="{93990F99-36A4-4F66-97FC-92CF2FE27A3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59A5D-526F-41C6-B0B6-F21198DC393F}">
      <dsp:nvSpPr>
        <dsp:cNvPr id="0" name=""/>
        <dsp:cNvSpPr/>
      </dsp:nvSpPr>
      <dsp:spPr>
        <a:xfrm>
          <a:off x="4238844" y="2430374"/>
          <a:ext cx="2037910" cy="20379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Better understanding of flavonoid diversity in </a:t>
          </a:r>
          <a:r>
            <a:rPr lang="en-US" sz="1900" i="1" kern="1200"/>
            <a:t>Scutellaria</a:t>
          </a:r>
          <a:endParaRPr lang="en-US" sz="1900" kern="1200"/>
        </a:p>
      </dsp:txBody>
      <dsp:txXfrm>
        <a:off x="4537289" y="2728819"/>
        <a:ext cx="1441020" cy="1441020"/>
      </dsp:txXfrm>
    </dsp:sp>
    <dsp:sp modelId="{86BF6310-0F64-4C59-AF65-CC2CF1AB77E0}">
      <dsp:nvSpPr>
        <dsp:cNvPr id="0" name=""/>
        <dsp:cNvSpPr/>
      </dsp:nvSpPr>
      <dsp:spPr>
        <a:xfrm rot="12041500">
          <a:off x="1512095" y="2260078"/>
          <a:ext cx="2731844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3A09F-62B0-4113-AF41-C1FE96E008B2}">
      <dsp:nvSpPr>
        <dsp:cNvPr id="0" name=""/>
        <dsp:cNvSpPr/>
      </dsp:nvSpPr>
      <dsp:spPr>
        <a:xfrm>
          <a:off x="0" y="1269644"/>
          <a:ext cx="3200407" cy="1596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Phylogenetic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Sequence chloroplast DNA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Construct tree and separate into clades</a:t>
          </a:r>
        </a:p>
      </dsp:txBody>
      <dsp:txXfrm>
        <a:off x="46757" y="1316401"/>
        <a:ext cx="3106893" cy="1502893"/>
      </dsp:txXfrm>
    </dsp:sp>
    <dsp:sp modelId="{E084BA8E-A00F-4192-B5E1-CC9783080E81}">
      <dsp:nvSpPr>
        <dsp:cNvPr id="0" name=""/>
        <dsp:cNvSpPr/>
      </dsp:nvSpPr>
      <dsp:spPr>
        <a:xfrm rot="16200000">
          <a:off x="4475603" y="1266727"/>
          <a:ext cx="1564392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9120D-6610-4306-8848-91B849300F53}">
      <dsp:nvSpPr>
        <dsp:cNvPr id="0" name=""/>
        <dsp:cNvSpPr/>
      </dsp:nvSpPr>
      <dsp:spPr>
        <a:xfrm>
          <a:off x="3657596" y="527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Chemical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Flavonoid profiling of herbarium samples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Organ-specific flavonoid profiling</a:t>
          </a:r>
        </a:p>
      </dsp:txBody>
      <dsp:txXfrm>
        <a:off x="3702959" y="45890"/>
        <a:ext cx="3109681" cy="1458086"/>
      </dsp:txXfrm>
    </dsp:sp>
    <dsp:sp modelId="{23F2178A-DCB9-4798-8746-814C74146F19}">
      <dsp:nvSpPr>
        <dsp:cNvPr id="0" name=""/>
        <dsp:cNvSpPr/>
      </dsp:nvSpPr>
      <dsp:spPr>
        <a:xfrm rot="20378109">
          <a:off x="6276564" y="2275198"/>
          <a:ext cx="2723961" cy="580804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90F99-36A4-4F66-97FC-92CF2FE27A33}">
      <dsp:nvSpPr>
        <dsp:cNvPr id="0" name=""/>
        <dsp:cNvSpPr/>
      </dsp:nvSpPr>
      <dsp:spPr>
        <a:xfrm>
          <a:off x="7315192" y="1317229"/>
          <a:ext cx="3200407" cy="15488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Genome size analysis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1) Flow cytometry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2) Collect chromosome #s from literature</a:t>
          </a:r>
        </a:p>
      </dsp:txBody>
      <dsp:txXfrm>
        <a:off x="7360555" y="1362592"/>
        <a:ext cx="3109681" cy="1458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AD0A2-347D-43C8-8533-8717612C3922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68167-793E-4882-99EC-E4B2E5133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1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FAF7-D449-4DA2-A7D4-1C340F92A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58B0-E782-45F4-9BA2-9369F756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C22-D2BE-489A-8649-46E98B6DC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757E-D7B6-4482-8E33-93DA45EA9732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31C4-3ED1-42D9-A9B1-1DDA622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4B7-09CC-42E1-97A5-56389BD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7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3E539-046B-48F3-9C89-34F9E071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FF896-68D8-41C5-AC8A-FB7516A36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981C8-5B52-4362-8E3E-4403172C1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13E4-EA66-4778-A81B-1150177EFC08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CE82-7B33-4A9F-B2A4-1F5C4AD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D2580-C42E-488B-B171-952EF61E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6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09D60-55B8-4FE5-AFDE-36B06C6FA3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F0F84-DC38-446F-A23D-718CAB0D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9139F-6E0C-4C5A-A004-25DA8EDE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F4C41-CD69-48BC-B1CE-04BED9A992D5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E20B-77FA-4DDA-95E1-DA61CC98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431-AB21-4627-970F-0F36B48B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0C14-0108-445F-A021-AD6FA94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A629-3093-4552-8A40-D932A56C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D45B7-C652-4F34-99C0-7020C718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DC991-4736-4A5A-831E-360A8FCF613D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56CC-EFC7-44FF-86B4-4B2AD08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092-599E-4946-B313-E1C9EDE29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919D-C6B7-4862-B77C-A0C1A58E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B55F-259E-47F1-A36E-0CA88B40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C987E-3036-4E07-8042-128FDB16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724F-F68C-43CA-94F1-728F6E622115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66DCC-4D81-42A7-A336-81AD1FD8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EB1B8-134F-4184-9412-019640133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BE8-090C-417E-9F8F-903C8171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DE376-4ABF-4DF3-854B-DD26F47D9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720A9-4FBD-4E8C-9322-76D54C0F8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3C5DE-0BFF-495B-8563-3F5E303DE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763C4-7601-43B1-9AD3-470FD60DB335}" type="datetime1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BC340-E2CB-4671-A8E7-0766CF88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22397-4983-438B-9735-9A6EDDA4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D9E7-1F7D-425A-A9CC-B5A3B89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97F2D-E33F-4802-8D46-62827AF25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3B933-903C-44A0-8CDD-9E04EDA0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96E88-357C-4AC0-BD29-0DB9ED48C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6736E-DB63-46A3-8336-FC0957FCA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FEBA6-93EF-4857-BA7F-52FD1BD8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94AC8-A71E-427B-AD57-74354F0E1838}" type="datetime1">
              <a:rPr lang="en-US" smtClean="0"/>
              <a:t>7/25/2020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02FDBD-1B0A-4428-9FE2-591DAB29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64D14-D74D-4787-8D5F-CD14CF0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1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00F0-32CB-47ED-AE30-0E607B8D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EE0D4-48F8-4266-8E95-76E564C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AC1AB-E050-4059-9404-CF7497FF3B44}" type="datetime1">
              <a:rPr lang="en-US" smtClean="0"/>
              <a:t>7/25/2020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7BE0C-8440-48CA-8037-73EA2BD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0EE1-E29E-46FC-88BF-01F48538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3B462-E9A7-4367-AD14-DE3A8434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1DB7-7B6F-4C6A-9AB0-AA23E2ABEAE9}" type="datetime1">
              <a:rPr lang="en-US" smtClean="0"/>
              <a:t>7/25/2020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14B6-F096-4E27-BEBB-4149182E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60C0-744E-4DF5-B19A-36D2B43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40C9-B820-44B7-A653-C51BDCC2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4737-03C4-4D07-8FA6-6F908E719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488D1-F358-4C2D-9882-C194B066C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08CC4-8DCD-45DB-9D4B-C74018D61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0485-FB6C-45B8-A6E1-05099BDD82AE}" type="datetime1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A74AD-41F0-455A-B9F3-6E3A47AF8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CA5C-B290-4F8F-B2B3-B004D373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5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EA1E-587E-4CB9-ACBC-7674D528D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B4B62-F068-427D-A375-C9C89BB84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0E1CE-3DF3-40D0-9A45-B2450908C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C26EC-A370-48F5-9665-25E77AD8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5FB5-A702-4552-82E2-DB499F653CF6}" type="datetime1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15B3-3E01-45BF-BAE6-AEA6799F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ED91A-9520-4B87-A5AF-92997934E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2F2B3-65AC-4EAF-902E-29E141B2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50CE7-4C9F-4905-AB1D-07B67B840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AB96-EBA3-47B7-8D66-E58A7ABE1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A69E-B9C7-4456-A05C-C78C15C47F19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E289-1BED-44CE-AE86-BA86AC7A6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C5571-0C89-4407-A275-C8703FB0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59F8C-208B-4529-963A-9B1B22E4D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4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18" Type="http://schemas.openxmlformats.org/officeDocument/2006/relationships/image" Target="../media/image6.jpeg"/><Relationship Id="rId3" Type="http://schemas.openxmlformats.org/officeDocument/2006/relationships/audio" Target="../media/media10.m4a"/><Relationship Id="rId21" Type="http://schemas.openxmlformats.org/officeDocument/2006/relationships/image" Target="../media/image39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17" Type="http://schemas.openxmlformats.org/officeDocument/2006/relationships/image" Target="../media/image5.jpeg"/><Relationship Id="rId25" Type="http://schemas.openxmlformats.org/officeDocument/2006/relationships/image" Target="../media/image4.png"/><Relationship Id="rId2" Type="http://schemas.microsoft.com/office/2007/relationships/media" Target="../media/media10.m4a"/><Relationship Id="rId16" Type="http://schemas.openxmlformats.org/officeDocument/2006/relationships/image" Target="../media/image36.jpeg"/><Relationship Id="rId20" Type="http://schemas.openxmlformats.org/officeDocument/2006/relationships/image" Target="../media/image38.jpeg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11" Type="http://schemas.openxmlformats.org/officeDocument/2006/relationships/image" Target="../media/image31.jpeg"/><Relationship Id="rId24" Type="http://schemas.openxmlformats.org/officeDocument/2006/relationships/image" Target="../media/image40.jpeg"/><Relationship Id="rId5" Type="http://schemas.openxmlformats.org/officeDocument/2006/relationships/image" Target="../media/image24.png"/><Relationship Id="rId15" Type="http://schemas.openxmlformats.org/officeDocument/2006/relationships/image" Target="../media/image35.jpeg"/><Relationship Id="rId23" Type="http://schemas.openxmlformats.org/officeDocument/2006/relationships/image" Target="../media/image8.jpeg"/><Relationship Id="rId10" Type="http://schemas.openxmlformats.org/officeDocument/2006/relationships/image" Target="../media/image30.jpeg"/><Relationship Id="rId19" Type="http://schemas.openxmlformats.org/officeDocument/2006/relationships/image" Target="../media/image37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jpeg"/><Relationship Id="rId14" Type="http://schemas.openxmlformats.org/officeDocument/2006/relationships/image" Target="../media/image34.jpeg"/><Relationship Id="rId2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4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audio" Target="../media/media14.m4a"/><Relationship Id="rId7" Type="http://schemas.openxmlformats.org/officeDocument/2006/relationships/image" Target="../media/image39.jpeg"/><Relationship Id="rId2" Type="http://schemas.microsoft.com/office/2007/relationships/media" Target="../media/media14.m4a"/><Relationship Id="rId1" Type="http://schemas.openxmlformats.org/officeDocument/2006/relationships/tags" Target="../tags/tag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jpe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4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audio" Target="../media/media4.m4a"/><Relationship Id="rId7" Type="http://schemas.openxmlformats.org/officeDocument/2006/relationships/image" Target="../media/image18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7.sv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4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BFB7-13F4-4447-9C64-B655223C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351" y="1065709"/>
            <a:ext cx="8200647" cy="2901576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An analysis of phytochemical diversity in </a:t>
            </a:r>
            <a:r>
              <a:rPr lang="en-US" sz="4800" i="1" dirty="0"/>
              <a:t>Scutellaria </a:t>
            </a:r>
            <a:r>
              <a:rPr lang="en-US" sz="4800" dirty="0"/>
              <a:t>to identify species with medicinal potential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502EB-7151-41D3-9B53-E5383DDD3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351" y="4100635"/>
            <a:ext cx="6140525" cy="2175933"/>
          </a:xfrm>
        </p:spPr>
        <p:txBody>
          <a:bodyPr>
            <a:normAutofit/>
          </a:bodyPr>
          <a:lstStyle/>
          <a:p>
            <a:pPr algn="l">
              <a:lnSpc>
                <a:spcPct val="114000"/>
              </a:lnSpc>
            </a:pPr>
            <a:r>
              <a:rPr lang="en-US" sz="2000" b="1"/>
              <a:t>Bryce Askey</a:t>
            </a:r>
            <a:r>
              <a:rPr lang="en-US" sz="2000" b="1" baseline="30000"/>
              <a:t>1</a:t>
            </a:r>
            <a:r>
              <a:rPr lang="en-US" sz="2000"/>
              <a:t>, Yeong Hun Song</a:t>
            </a:r>
            <a:r>
              <a:rPr lang="en-US" sz="2000" baseline="30000"/>
              <a:t>1</a:t>
            </a:r>
            <a:r>
              <a:rPr lang="en-US" sz="2000"/>
              <a:t>, Yoonkyung Lee</a:t>
            </a:r>
            <a:r>
              <a:rPr lang="en-US" sz="2000" baseline="30000"/>
              <a:t>2</a:t>
            </a:r>
            <a:r>
              <a:rPr lang="en-US" sz="2000"/>
              <a:t>, Ru Dai</a:t>
            </a:r>
            <a:r>
              <a:rPr lang="en-US" sz="2000" baseline="30000"/>
              <a:t>1</a:t>
            </a:r>
            <a:r>
              <a:rPr lang="en-US" sz="2000"/>
              <a:t>, Tong Geon Lee</a:t>
            </a:r>
            <a:r>
              <a:rPr lang="en-US" sz="2000" baseline="30000"/>
              <a:t>1,3,4</a:t>
            </a:r>
            <a:r>
              <a:rPr lang="en-US" sz="2000"/>
              <a:t>, Sangtae Kim</a:t>
            </a:r>
            <a:r>
              <a:rPr lang="en-US" sz="2000" baseline="30000"/>
              <a:t>2</a:t>
            </a:r>
            <a:r>
              <a:rPr lang="en-US" sz="2000"/>
              <a:t>, and Jeongim Kim</a:t>
            </a:r>
            <a:r>
              <a:rPr lang="en-US" sz="2000" baseline="30000"/>
              <a:t>1,3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1</a:t>
            </a:r>
            <a:r>
              <a:rPr lang="en-US" sz="1100"/>
              <a:t>Horticultural Sciences Department, University of Florida, Gainesville, FL, USA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2</a:t>
            </a:r>
            <a:r>
              <a:rPr lang="en-US" sz="1100"/>
              <a:t>Department of Biology, Sungshin Women’s University, Seoul, Republic of Korea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3</a:t>
            </a:r>
            <a:r>
              <a:rPr lang="en-US" sz="1100"/>
              <a:t>Plant Molecular and Cellular Biology Graduate Program, University of Florida, Gainesville, FL, USA</a:t>
            </a:r>
          </a:p>
          <a:p>
            <a:pPr algn="l">
              <a:lnSpc>
                <a:spcPct val="70000"/>
              </a:lnSpc>
            </a:pPr>
            <a:r>
              <a:rPr lang="en-US" sz="1100" baseline="30000"/>
              <a:t>4</a:t>
            </a:r>
            <a:r>
              <a:rPr lang="en-US" sz="1100"/>
              <a:t>Gulf Coast Research and Education Center, University of Florida, Wimauma, FL, USA</a:t>
            </a:r>
          </a:p>
          <a:p>
            <a:pPr algn="l">
              <a:lnSpc>
                <a:spcPct val="114000"/>
              </a:lnSpc>
            </a:pPr>
            <a:endParaRPr lang="en-US" sz="2000"/>
          </a:p>
        </p:txBody>
      </p:sp>
      <p:pic>
        <p:nvPicPr>
          <p:cNvPr id="13" name="Picture 12" descr="A close up of green grass&#10;&#10;Description automatically generated">
            <a:extLst>
              <a:ext uri="{FF2B5EF4-FFF2-40B4-BE49-F238E27FC236}">
                <a16:creationId xmlns:a16="http://schemas.microsoft.com/office/drawing/2014/main" id="{2E37E3E8-A2C5-427A-B5DC-8A98C971F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696" y="0"/>
            <a:ext cx="324530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89F190-19CE-4F79-9D60-7FE45943AB47}"/>
              </a:ext>
            </a:extLst>
          </p:cNvPr>
          <p:cNvSpPr txBox="1"/>
          <p:nvPr/>
        </p:nvSpPr>
        <p:spPr>
          <a:xfrm>
            <a:off x="8946696" y="6484461"/>
            <a:ext cx="22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Scutellaria dependens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61F2402-9240-4C4D-8016-F66511D8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</a:t>
            </a:fld>
            <a:endParaRPr lang="en-US"/>
          </a:p>
        </p:txBody>
      </p:sp>
      <p:pic>
        <p:nvPicPr>
          <p:cNvPr id="3074" name="Picture 2" descr="2020 ASHS Annual Conference">
            <a:extLst>
              <a:ext uri="{FF2B5EF4-FFF2-40B4-BE49-F238E27FC236}">
                <a16:creationId xmlns:a16="http://schemas.microsoft.com/office/drawing/2014/main" id="{2F1ABD15-3EB7-4A61-B721-A3DD7501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97" y="4284909"/>
            <a:ext cx="148226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standing in front of a table&#10;&#10;Description automatically generated">
            <a:extLst>
              <a:ext uri="{FF2B5EF4-FFF2-40B4-BE49-F238E27FC236}">
                <a16:creationId xmlns:a16="http://schemas.microsoft.com/office/drawing/2014/main" id="{8656CEAE-3254-4D89-A936-EB91E35C3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1" y="320664"/>
            <a:ext cx="1903383" cy="14275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884E07-2619-42BE-917C-B69F70221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9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9"/>
    </mc:Choice>
    <mc:Fallback xmlns="">
      <p:transition spd="slow" advTm="17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9D1107B-B6A4-44E9-8CDB-C3ECC452CF05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116" name="Picture 11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887F13DE-39DC-4F9E-A68E-AADC5FF3A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118" name="Picture 117" descr="A close up of a logo&#10;&#10;Description automatically generated">
              <a:extLst>
                <a:ext uri="{FF2B5EF4-FFF2-40B4-BE49-F238E27FC236}">
                  <a16:creationId xmlns:a16="http://schemas.microsoft.com/office/drawing/2014/main" id="{C689679D-EE80-465D-A23F-C05758900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954A8-93BC-466D-BC09-B2FFA711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4A410F-6836-41E0-B5CA-55A1F8EF5106}"/>
              </a:ext>
            </a:extLst>
          </p:cNvPr>
          <p:cNvGrpSpPr/>
          <p:nvPr/>
        </p:nvGrpSpPr>
        <p:grpSpPr>
          <a:xfrm>
            <a:off x="674818" y="5239633"/>
            <a:ext cx="1118364" cy="1276727"/>
            <a:chOff x="4769814" y="1534610"/>
            <a:chExt cx="1118364" cy="12767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76D6C8-959D-4F82-BF35-5D4DBDF13100}"/>
                </a:ext>
              </a:extLst>
            </p:cNvPr>
            <p:cNvGrpSpPr/>
            <p:nvPr/>
          </p:nvGrpSpPr>
          <p:grpSpPr>
            <a:xfrm>
              <a:off x="4769814" y="2534338"/>
              <a:ext cx="1118364" cy="276999"/>
              <a:chOff x="5928771" y="2573734"/>
              <a:chExt cx="1118364" cy="27699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21826D3-16E2-41F3-A0C5-03C5BD50DAB1}"/>
                  </a:ext>
                </a:extLst>
              </p:cNvPr>
              <p:cNvSpPr txBox="1"/>
              <p:nvPr/>
            </p:nvSpPr>
            <p:spPr>
              <a:xfrm>
                <a:off x="6052952" y="2573734"/>
                <a:ext cx="9941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arenicola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5A3C2E7-B834-4351-967A-854958873FE3}"/>
                  </a:ext>
                </a:extLst>
              </p:cNvPr>
              <p:cNvSpPr/>
              <p:nvPr/>
            </p:nvSpPr>
            <p:spPr>
              <a:xfrm>
                <a:off x="5928771" y="2644305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2F7194A-7C0B-4055-8BEF-11895D9C4BC0}"/>
                </a:ext>
              </a:extLst>
            </p:cNvPr>
            <p:cNvGrpSpPr/>
            <p:nvPr/>
          </p:nvGrpSpPr>
          <p:grpSpPr>
            <a:xfrm>
              <a:off x="4824936" y="1534610"/>
              <a:ext cx="956914" cy="960405"/>
              <a:chOff x="4405656" y="2784979"/>
              <a:chExt cx="956914" cy="960405"/>
            </a:xfrm>
          </p:grpSpPr>
          <p:pic>
            <p:nvPicPr>
              <p:cNvPr id="28" name="Picture 27" descr="A picture containing indoor, sitting, table, cake&#10;&#10;Description automatically generated">
                <a:extLst>
                  <a:ext uri="{FF2B5EF4-FFF2-40B4-BE49-F238E27FC236}">
                    <a16:creationId xmlns:a16="http://schemas.microsoft.com/office/drawing/2014/main" id="{8CB24AAC-9B0C-47A3-B382-94DE4860E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16" t="35559" r="42579" b="18132"/>
              <a:stretch/>
            </p:blipFill>
            <p:spPr>
              <a:xfrm>
                <a:off x="4405656" y="2784979"/>
                <a:ext cx="956914" cy="960405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04B3E0C-94F0-4CFF-9F83-BD0A356C29BA}"/>
                  </a:ext>
                </a:extLst>
              </p:cNvPr>
              <p:cNvSpPr/>
              <p:nvPr/>
            </p:nvSpPr>
            <p:spPr>
              <a:xfrm>
                <a:off x="4425222" y="3697457"/>
                <a:ext cx="31930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7540C7-1245-45F7-B36E-7D5DF199DC5F}"/>
              </a:ext>
            </a:extLst>
          </p:cNvPr>
          <p:cNvGrpSpPr/>
          <p:nvPr/>
        </p:nvGrpSpPr>
        <p:grpSpPr>
          <a:xfrm>
            <a:off x="4021988" y="5221903"/>
            <a:ext cx="1668065" cy="1303108"/>
            <a:chOff x="4865796" y="3020557"/>
            <a:chExt cx="1668065" cy="130310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387B135-1C8C-43A3-AB6C-0FF757826731}"/>
                </a:ext>
              </a:extLst>
            </p:cNvPr>
            <p:cNvGrpSpPr/>
            <p:nvPr/>
          </p:nvGrpSpPr>
          <p:grpSpPr>
            <a:xfrm>
              <a:off x="5149161" y="4046666"/>
              <a:ext cx="1170342" cy="276999"/>
              <a:chOff x="6147069" y="4296759"/>
              <a:chExt cx="1170342" cy="276999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C7B353F-37A7-44B0-95E7-3C3A0479CE5B}"/>
                  </a:ext>
                </a:extLst>
              </p:cNvPr>
              <p:cNvSpPr txBox="1"/>
              <p:nvPr/>
            </p:nvSpPr>
            <p:spPr>
              <a:xfrm>
                <a:off x="6270329" y="4296759"/>
                <a:ext cx="10470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5024EA5-4325-41C3-B9A8-B02A9EB2169F}"/>
                  </a:ext>
                </a:extLst>
              </p:cNvPr>
              <p:cNvSpPr/>
              <p:nvPr/>
            </p:nvSpPr>
            <p:spPr>
              <a:xfrm>
                <a:off x="6147069" y="4367637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2" name="Picture 41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24678233-4AEF-4C23-8085-4E47350E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43D65E-B71F-432F-B323-1D6C06AA8562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44" name="Picture 43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8144C06D-D478-4B95-96EE-39FBF286D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91F39AC-0030-483B-B5A0-5D076B651BEF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5DF8DE-8F7A-42D2-A41F-C6ACBBF6B474}"/>
              </a:ext>
            </a:extLst>
          </p:cNvPr>
          <p:cNvGrpSpPr/>
          <p:nvPr/>
        </p:nvGrpSpPr>
        <p:grpSpPr>
          <a:xfrm>
            <a:off x="2312972" y="5221903"/>
            <a:ext cx="1268464" cy="1294457"/>
            <a:chOff x="4824718" y="2744880"/>
            <a:chExt cx="1268464" cy="1294457"/>
          </a:xfrm>
        </p:grpSpPr>
        <p:pic>
          <p:nvPicPr>
            <p:cNvPr id="65" name="Picture 64" descr="A close up of green grass&#10;&#10;Description automatically generated">
              <a:extLst>
                <a:ext uri="{FF2B5EF4-FFF2-40B4-BE49-F238E27FC236}">
                  <a16:creationId xmlns:a16="http://schemas.microsoft.com/office/drawing/2014/main" id="{48277C57-8969-4D78-BFEF-F6799C9203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6542" b="27121"/>
            <a:stretch/>
          </p:blipFill>
          <p:spPr>
            <a:xfrm>
              <a:off x="5087518" y="2744880"/>
              <a:ext cx="701365" cy="1013825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C12A556-4239-4FB0-B563-D8DFE77ECE42}"/>
                </a:ext>
              </a:extLst>
            </p:cNvPr>
            <p:cNvGrpSpPr/>
            <p:nvPr/>
          </p:nvGrpSpPr>
          <p:grpSpPr>
            <a:xfrm>
              <a:off x="4824718" y="3762338"/>
              <a:ext cx="1268464" cy="276999"/>
              <a:chOff x="6014407" y="5939839"/>
              <a:chExt cx="1268464" cy="27699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647082-0AD6-4CB4-BF22-9C7E54A5472B}"/>
                  </a:ext>
                </a:extLst>
              </p:cNvPr>
              <p:cNvSpPr txBox="1"/>
              <p:nvPr/>
            </p:nvSpPr>
            <p:spPr>
              <a:xfrm>
                <a:off x="6152433" y="5939839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dependens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D04A8D-B58F-442B-A1A9-F124701701FA}"/>
                  </a:ext>
                </a:extLst>
              </p:cNvPr>
              <p:cNvSpPr/>
              <p:nvPr/>
            </p:nvSpPr>
            <p:spPr>
              <a:xfrm>
                <a:off x="6014407" y="5999390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1F70BC-8FC3-4FCC-85BA-6E8F6844BF65}"/>
              </a:ext>
            </a:extLst>
          </p:cNvPr>
          <p:cNvGrpSpPr/>
          <p:nvPr/>
        </p:nvGrpSpPr>
        <p:grpSpPr>
          <a:xfrm>
            <a:off x="4403976" y="279326"/>
            <a:ext cx="1502196" cy="1314782"/>
            <a:chOff x="4792477" y="7210649"/>
            <a:chExt cx="1307630" cy="114449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2D583B4-D2F4-4A4D-98A5-C8EDA05FD192}"/>
                </a:ext>
              </a:extLst>
            </p:cNvPr>
            <p:cNvGrpSpPr/>
            <p:nvPr/>
          </p:nvGrpSpPr>
          <p:grpSpPr>
            <a:xfrm>
              <a:off x="4890649" y="8078140"/>
              <a:ext cx="1209458" cy="276999"/>
              <a:chOff x="7406730" y="5196922"/>
              <a:chExt cx="1209458" cy="27699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F6F47B-3643-47AE-937D-14E20106EC5A}"/>
                  </a:ext>
                </a:extLst>
              </p:cNvPr>
              <p:cNvSpPr txBox="1"/>
              <p:nvPr/>
            </p:nvSpPr>
            <p:spPr>
              <a:xfrm>
                <a:off x="7517810" y="5196922"/>
                <a:ext cx="1098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tournefortii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53D8178-EC1C-4347-AF8C-030323CAE537}"/>
                  </a:ext>
                </a:extLst>
              </p:cNvPr>
              <p:cNvSpPr/>
              <p:nvPr/>
            </p:nvSpPr>
            <p:spPr>
              <a:xfrm>
                <a:off x="7406730" y="52564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B579AD4-B64F-4499-B002-3AF97B20A234}"/>
                </a:ext>
              </a:extLst>
            </p:cNvPr>
            <p:cNvGrpSpPr/>
            <p:nvPr/>
          </p:nvGrpSpPr>
          <p:grpSpPr>
            <a:xfrm>
              <a:off x="4792477" y="7210649"/>
              <a:ext cx="762943" cy="826128"/>
              <a:chOff x="5328426" y="6010022"/>
              <a:chExt cx="762943" cy="826128"/>
            </a:xfrm>
          </p:grpSpPr>
          <p:pic>
            <p:nvPicPr>
              <p:cNvPr id="52" name="Picture 51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83CFEB43-BFAC-4789-9C17-4FA1ECE63B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40" t="19485" r="43363" b="22625"/>
              <a:stretch/>
            </p:blipFill>
            <p:spPr>
              <a:xfrm>
                <a:off x="5328426" y="6010022"/>
                <a:ext cx="762943" cy="826128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D407FFF-E4C4-4154-9162-E6828562B8CA}"/>
                  </a:ext>
                </a:extLst>
              </p:cNvPr>
              <p:cNvSpPr/>
              <p:nvPr/>
            </p:nvSpPr>
            <p:spPr>
              <a:xfrm>
                <a:off x="5346754" y="6795123"/>
                <a:ext cx="220275" cy="238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" name="Picture 50" descr="A picture containing table, sitting, black, shirt&#10;&#10;Description automatically generated">
              <a:extLst>
                <a:ext uri="{FF2B5EF4-FFF2-40B4-BE49-F238E27FC236}">
                  <a16:creationId xmlns:a16="http://schemas.microsoft.com/office/drawing/2014/main" id="{8BEAA5F5-7CE2-4065-8C3D-7B0BDB3D9A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89" t="29152" r="6329" b="23456"/>
            <a:stretch/>
          </p:blipFill>
          <p:spPr>
            <a:xfrm>
              <a:off x="5596871" y="7278568"/>
              <a:ext cx="479220" cy="69009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3CB9D2-F99D-4091-8802-850BEA1CFCDF}"/>
              </a:ext>
            </a:extLst>
          </p:cNvPr>
          <p:cNvGrpSpPr/>
          <p:nvPr/>
        </p:nvGrpSpPr>
        <p:grpSpPr>
          <a:xfrm>
            <a:off x="2273414" y="303207"/>
            <a:ext cx="1526790" cy="1293632"/>
            <a:chOff x="6336097" y="7256434"/>
            <a:chExt cx="1296729" cy="109870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D218070-109A-43D9-931E-F725AEBA8C2C}"/>
                </a:ext>
              </a:extLst>
            </p:cNvPr>
            <p:cNvGrpSpPr/>
            <p:nvPr/>
          </p:nvGrpSpPr>
          <p:grpSpPr>
            <a:xfrm>
              <a:off x="6480680" y="8078139"/>
              <a:ext cx="1108163" cy="276999"/>
              <a:chOff x="6002293" y="6003222"/>
              <a:chExt cx="1108163" cy="27699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62A57EB-A48C-454D-B65C-9B17F8FD925F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9701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altissima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F04BEA2-137A-4D57-8A70-3AD5D70FCB2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FB70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B925BAD-7692-4679-A504-D6A89822DB91}"/>
                </a:ext>
              </a:extLst>
            </p:cNvPr>
            <p:cNvGrpSpPr/>
            <p:nvPr/>
          </p:nvGrpSpPr>
          <p:grpSpPr>
            <a:xfrm>
              <a:off x="6336097" y="7256434"/>
              <a:ext cx="754426" cy="762498"/>
              <a:chOff x="5284243" y="7490571"/>
              <a:chExt cx="754426" cy="762498"/>
            </a:xfrm>
          </p:grpSpPr>
          <p:pic>
            <p:nvPicPr>
              <p:cNvPr id="60" name="Picture 59" descr="A picture containing sitting, table, flower, small&#10;&#10;Description automatically generated">
                <a:extLst>
                  <a:ext uri="{FF2B5EF4-FFF2-40B4-BE49-F238E27FC236}">
                    <a16:creationId xmlns:a16="http://schemas.microsoft.com/office/drawing/2014/main" id="{68AC994A-3FC9-4795-96F1-05356715B3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35" t="20374" r="39673" b="24924"/>
              <a:stretch/>
            </p:blipFill>
            <p:spPr>
              <a:xfrm>
                <a:off x="5284243" y="7490571"/>
                <a:ext cx="754426" cy="762498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32DDBEE-12E4-4C49-B75A-4B580F80AE0E}"/>
                  </a:ext>
                </a:extLst>
              </p:cNvPr>
              <p:cNvSpPr/>
              <p:nvPr/>
            </p:nvSpPr>
            <p:spPr>
              <a:xfrm>
                <a:off x="5310748" y="8211610"/>
                <a:ext cx="220275" cy="232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9" name="Picture 58" descr="A picture containing indoor, table, sitting, computer&#10;&#10;Description automatically generated">
              <a:extLst>
                <a:ext uri="{FF2B5EF4-FFF2-40B4-BE49-F238E27FC236}">
                  <a16:creationId xmlns:a16="http://schemas.microsoft.com/office/drawing/2014/main" id="{E293B15D-95E8-48F0-BFDD-421C2FD9C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26" r="41506" b="23450"/>
            <a:stretch/>
          </p:blipFill>
          <p:spPr>
            <a:xfrm>
              <a:off x="7130152" y="7298902"/>
              <a:ext cx="502674" cy="653373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7F7F3D8-29E1-446E-8009-F43C03CFED5D}"/>
              </a:ext>
            </a:extLst>
          </p:cNvPr>
          <p:cNvGrpSpPr/>
          <p:nvPr/>
        </p:nvGrpSpPr>
        <p:grpSpPr>
          <a:xfrm>
            <a:off x="2337035" y="1886657"/>
            <a:ext cx="1227703" cy="1463950"/>
            <a:chOff x="6483038" y="4308590"/>
            <a:chExt cx="1227703" cy="1463950"/>
          </a:xfrm>
        </p:grpSpPr>
        <p:pic>
          <p:nvPicPr>
            <p:cNvPr id="70" name="Picture 69" descr="A tree with green leaves&#10;&#10;Description automatically generated">
              <a:extLst>
                <a:ext uri="{FF2B5EF4-FFF2-40B4-BE49-F238E27FC236}">
                  <a16:creationId xmlns:a16="http://schemas.microsoft.com/office/drawing/2014/main" id="{1D963E96-C008-491E-98AD-9EF753B9D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0" b="32038"/>
            <a:stretch/>
          </p:blipFill>
          <p:spPr>
            <a:xfrm>
              <a:off x="6684161" y="4308590"/>
              <a:ext cx="768380" cy="1010809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9B4761D-268B-48B6-8A8A-124851F0C08F}"/>
                </a:ext>
              </a:extLst>
            </p:cNvPr>
            <p:cNvGrpSpPr/>
            <p:nvPr/>
          </p:nvGrpSpPr>
          <p:grpSpPr>
            <a:xfrm>
              <a:off x="6483038" y="5310875"/>
              <a:ext cx="1227703" cy="461665"/>
              <a:chOff x="6002293" y="5927796"/>
              <a:chExt cx="1227703" cy="461665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0E8C798-74AB-4041-8108-64E935A3239E}"/>
                  </a:ext>
                </a:extLst>
              </p:cNvPr>
              <p:cNvSpPr txBox="1"/>
              <p:nvPr/>
            </p:nvSpPr>
            <p:spPr>
              <a:xfrm>
                <a:off x="6099558" y="5927796"/>
                <a:ext cx="11304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indica</a:t>
                </a:r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 var. coccinea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7CE2F04-E6BE-4E03-9069-375B268548AF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6C9B59-F916-4FED-94BB-AC5F1C2BBD9E}"/>
              </a:ext>
            </a:extLst>
          </p:cNvPr>
          <p:cNvGrpSpPr/>
          <p:nvPr/>
        </p:nvGrpSpPr>
        <p:grpSpPr>
          <a:xfrm>
            <a:off x="5299226" y="1886657"/>
            <a:ext cx="1262282" cy="1472474"/>
            <a:chOff x="4818137" y="285935"/>
            <a:chExt cx="1262282" cy="1472474"/>
          </a:xfrm>
        </p:grpSpPr>
        <p:pic>
          <p:nvPicPr>
            <p:cNvPr id="75" name="Picture 74" descr="A close up of a flower&#10;&#10;Description automatically generated">
              <a:extLst>
                <a:ext uri="{FF2B5EF4-FFF2-40B4-BE49-F238E27FC236}">
                  <a16:creationId xmlns:a16="http://schemas.microsoft.com/office/drawing/2014/main" id="{D3C40327-B58A-4FF4-A8CB-41D40EAD1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74" b="10933"/>
            <a:stretch/>
          </p:blipFill>
          <p:spPr>
            <a:xfrm>
              <a:off x="5098472" y="285935"/>
              <a:ext cx="646143" cy="1011682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C45478C-9770-4615-BFFC-AE9EC1A1629A}"/>
                </a:ext>
              </a:extLst>
            </p:cNvPr>
            <p:cNvGrpSpPr/>
            <p:nvPr/>
          </p:nvGrpSpPr>
          <p:grpSpPr>
            <a:xfrm>
              <a:off x="4818137" y="1296744"/>
              <a:ext cx="1262282" cy="461665"/>
              <a:chOff x="6062224" y="5889035"/>
              <a:chExt cx="1262282" cy="461665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20DDA3E-57C9-4930-A0DD-5BA838FDF689}"/>
                  </a:ext>
                </a:extLst>
              </p:cNvPr>
              <p:cNvSpPr txBox="1"/>
              <p:nvPr/>
            </p:nvSpPr>
            <p:spPr>
              <a:xfrm>
                <a:off x="6134345" y="5889035"/>
                <a:ext cx="1190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pekinensis var.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alpina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5C74A4-AA48-472B-96F5-76DF3685A336}"/>
                  </a:ext>
                </a:extLst>
              </p:cNvPr>
              <p:cNvSpPr/>
              <p:nvPr/>
            </p:nvSpPr>
            <p:spPr>
              <a:xfrm>
                <a:off x="6062224" y="6029462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F0082E-67C2-4B91-A513-95EA081C42C9}"/>
              </a:ext>
            </a:extLst>
          </p:cNvPr>
          <p:cNvGrpSpPr/>
          <p:nvPr/>
        </p:nvGrpSpPr>
        <p:grpSpPr>
          <a:xfrm>
            <a:off x="482853" y="1799295"/>
            <a:ext cx="1521552" cy="1423787"/>
            <a:chOff x="4889986" y="153383"/>
            <a:chExt cx="1521552" cy="14237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B18968-C382-46EC-97C3-AC7C701B4078}"/>
                </a:ext>
              </a:extLst>
            </p:cNvPr>
            <p:cNvGrpSpPr/>
            <p:nvPr/>
          </p:nvGrpSpPr>
          <p:grpSpPr>
            <a:xfrm>
              <a:off x="5060893" y="1300171"/>
              <a:ext cx="1229993" cy="276999"/>
              <a:chOff x="5961054" y="1280327"/>
              <a:chExt cx="1229993" cy="27699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AC3F29-9044-4A1A-A02E-5EE168CF4C14}"/>
                  </a:ext>
                </a:extLst>
              </p:cNvPr>
              <p:cNvSpPr txBox="1"/>
              <p:nvPr/>
            </p:nvSpPr>
            <p:spPr>
              <a:xfrm>
                <a:off x="6060609" y="1280327"/>
                <a:ext cx="113043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baicalensis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2E20E96-3C9A-4887-921F-3D5DD3E4F530}"/>
                  </a:ext>
                </a:extLst>
              </p:cNvPr>
              <p:cNvSpPr/>
              <p:nvPr/>
            </p:nvSpPr>
            <p:spPr>
              <a:xfrm>
                <a:off x="5961054" y="1343750"/>
                <a:ext cx="137160" cy="137160"/>
              </a:xfrm>
              <a:prstGeom prst="ellipse">
                <a:avLst/>
              </a:prstGeom>
              <a:solidFill>
                <a:srgbClr val="5AD8DE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Picture 11" descr="A close up of a flower&#10;&#10;Description automatically generated">
              <a:extLst>
                <a:ext uri="{FF2B5EF4-FFF2-40B4-BE49-F238E27FC236}">
                  <a16:creationId xmlns:a16="http://schemas.microsoft.com/office/drawing/2014/main" id="{AA0BD249-76B6-4462-B704-543D52E37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11" t="10269" r="18895"/>
            <a:stretch/>
          </p:blipFill>
          <p:spPr>
            <a:xfrm>
              <a:off x="5660391" y="329054"/>
              <a:ext cx="751147" cy="74566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CBBFEBB-42C4-4EBA-94B5-4DE48058CBB9}"/>
                </a:ext>
              </a:extLst>
            </p:cNvPr>
            <p:cNvGrpSpPr/>
            <p:nvPr/>
          </p:nvGrpSpPr>
          <p:grpSpPr>
            <a:xfrm>
              <a:off x="4889986" y="153383"/>
              <a:ext cx="751147" cy="1057433"/>
              <a:chOff x="5038810" y="284290"/>
              <a:chExt cx="751147" cy="1057433"/>
            </a:xfrm>
          </p:grpSpPr>
          <p:pic>
            <p:nvPicPr>
              <p:cNvPr id="14" name="Picture 13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BFA169AB-D9E8-4024-96CA-CDD05D8718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5038810" y="28429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72916C-4180-421E-BA21-370D9277D463}"/>
                  </a:ext>
                </a:extLst>
              </p:cNvPr>
              <p:cNvSpPr/>
              <p:nvPr/>
            </p:nvSpPr>
            <p:spPr>
              <a:xfrm>
                <a:off x="5059402" y="1291667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34F5B1-8013-429A-A153-1DDA7EB12B61}"/>
              </a:ext>
            </a:extLst>
          </p:cNvPr>
          <p:cNvGrpSpPr/>
          <p:nvPr/>
        </p:nvGrpSpPr>
        <p:grpSpPr>
          <a:xfrm>
            <a:off x="3829055" y="1886657"/>
            <a:ext cx="1149841" cy="1282609"/>
            <a:chOff x="6462848" y="2782773"/>
            <a:chExt cx="1149841" cy="1282609"/>
          </a:xfrm>
        </p:grpSpPr>
        <p:pic>
          <p:nvPicPr>
            <p:cNvPr id="80" name="Picture 79" descr="A close up of a flower garden&#10;&#10;Description automatically generated">
              <a:extLst>
                <a:ext uri="{FF2B5EF4-FFF2-40B4-BE49-F238E27FC236}">
                  <a16:creationId xmlns:a16="http://schemas.microsoft.com/office/drawing/2014/main" id="{285A1D73-57AB-4F0D-B5EA-F057B86A1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67" b="14093"/>
            <a:stretch/>
          </p:blipFill>
          <p:spPr>
            <a:xfrm>
              <a:off x="6655901" y="2782773"/>
              <a:ext cx="751146" cy="975259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883F22B-AF1D-43F2-99B6-4EE52F08180A}"/>
                </a:ext>
              </a:extLst>
            </p:cNvPr>
            <p:cNvGrpSpPr/>
            <p:nvPr/>
          </p:nvGrpSpPr>
          <p:grpSpPr>
            <a:xfrm>
              <a:off x="6462848" y="3788383"/>
              <a:ext cx="1149841" cy="276999"/>
              <a:chOff x="6001952" y="5965884"/>
              <a:chExt cx="1149841" cy="276999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FB0502A-41F4-4715-9D63-AF320169A57B}"/>
                  </a:ext>
                </a:extLst>
              </p:cNvPr>
              <p:cNvSpPr txBox="1"/>
              <p:nvPr/>
            </p:nvSpPr>
            <p:spPr>
              <a:xfrm>
                <a:off x="6139978" y="5965884"/>
                <a:ext cx="10118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strigillosa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47D0986-B859-46CA-965C-6972D3AB45AE}"/>
                  </a:ext>
                </a:extLst>
              </p:cNvPr>
              <p:cNvSpPr/>
              <p:nvPr/>
            </p:nvSpPr>
            <p:spPr>
              <a:xfrm>
                <a:off x="6001952" y="6025435"/>
                <a:ext cx="137160" cy="137160"/>
              </a:xfrm>
              <a:prstGeom prst="ellipse">
                <a:avLst/>
              </a:prstGeom>
              <a:solidFill>
                <a:srgbClr val="82CA8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25ACED8-A713-4C3C-BC98-4ED9767539C5}"/>
              </a:ext>
            </a:extLst>
          </p:cNvPr>
          <p:cNvGrpSpPr/>
          <p:nvPr/>
        </p:nvGrpSpPr>
        <p:grpSpPr>
          <a:xfrm>
            <a:off x="598981" y="215398"/>
            <a:ext cx="1021601" cy="1332735"/>
            <a:chOff x="4692821" y="5726537"/>
            <a:chExt cx="1021601" cy="133273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AFB8512-14AB-4EA3-BEE3-458D85F039F2}"/>
                </a:ext>
              </a:extLst>
            </p:cNvPr>
            <p:cNvGrpSpPr/>
            <p:nvPr/>
          </p:nvGrpSpPr>
          <p:grpSpPr>
            <a:xfrm>
              <a:off x="4692821" y="6782273"/>
              <a:ext cx="1021601" cy="276999"/>
              <a:chOff x="6002293" y="6003222"/>
              <a:chExt cx="1021601" cy="27699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8D25C7E-1A24-40BD-A030-6E329F1563FE}"/>
                  </a:ext>
                </a:extLst>
              </p:cNvPr>
              <p:cNvSpPr txBox="1"/>
              <p:nvPr/>
            </p:nvSpPr>
            <p:spPr>
              <a:xfrm>
                <a:off x="6140319" y="6003222"/>
                <a:ext cx="8835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insignis</a:t>
                </a: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00AB265-3AE4-4737-9D90-78E371940AC7}"/>
                  </a:ext>
                </a:extLst>
              </p:cNvPr>
              <p:cNvSpPr/>
              <p:nvPr/>
            </p:nvSpPr>
            <p:spPr>
              <a:xfrm>
                <a:off x="6002293" y="6062773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6F5A46-78E4-4722-A9F6-8D0F9DED22A4}"/>
                </a:ext>
              </a:extLst>
            </p:cNvPr>
            <p:cNvGrpSpPr/>
            <p:nvPr/>
          </p:nvGrpSpPr>
          <p:grpSpPr>
            <a:xfrm>
              <a:off x="4817457" y="5726537"/>
              <a:ext cx="762942" cy="1017255"/>
              <a:chOff x="4817457" y="5726537"/>
              <a:chExt cx="762942" cy="1017255"/>
            </a:xfrm>
          </p:grpSpPr>
          <p:pic>
            <p:nvPicPr>
              <p:cNvPr id="87" name="Picture 86" descr="A black vase filled with purple flowers&#10;&#10;Description automatically generated">
                <a:extLst>
                  <a:ext uri="{FF2B5EF4-FFF2-40B4-BE49-F238E27FC236}">
                    <a16:creationId xmlns:a16="http://schemas.microsoft.com/office/drawing/2014/main" id="{3B85B18E-F569-4F14-BAD0-181F32441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457" y="5726537"/>
                <a:ext cx="762942" cy="1017255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4E9657C-5F39-434B-A0EC-B18199B52EAD}"/>
                  </a:ext>
                </a:extLst>
              </p:cNvPr>
              <p:cNvSpPr/>
              <p:nvPr/>
            </p:nvSpPr>
            <p:spPr>
              <a:xfrm>
                <a:off x="4842128" y="6693956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2E9EB8-CEA0-4FE0-916D-9C8D723203BC}"/>
              </a:ext>
            </a:extLst>
          </p:cNvPr>
          <p:cNvGrpSpPr/>
          <p:nvPr/>
        </p:nvGrpSpPr>
        <p:grpSpPr>
          <a:xfrm>
            <a:off x="4744093" y="3610659"/>
            <a:ext cx="1479679" cy="1401331"/>
            <a:chOff x="6634651" y="71358"/>
            <a:chExt cx="1246981" cy="118095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DD2FF5-8F9D-46B5-8B68-DAFFD59ABD84}"/>
                </a:ext>
              </a:extLst>
            </p:cNvPr>
            <p:cNvGrpSpPr/>
            <p:nvPr/>
          </p:nvGrpSpPr>
          <p:grpSpPr>
            <a:xfrm>
              <a:off x="6634651" y="975312"/>
              <a:ext cx="1246981" cy="276999"/>
              <a:chOff x="7555328" y="1729588"/>
              <a:chExt cx="1246981" cy="27699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B4DC8C-7EE9-4627-ADEE-40423AA57299}"/>
                  </a:ext>
                </a:extLst>
              </p:cNvPr>
              <p:cNvSpPr txBox="1"/>
              <p:nvPr/>
            </p:nvSpPr>
            <p:spPr>
              <a:xfrm>
                <a:off x="7654238" y="1729588"/>
                <a:ext cx="11480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2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2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BF1602-975F-403C-B401-FFA056FE30FD}"/>
                  </a:ext>
                </a:extLst>
              </p:cNvPr>
              <p:cNvSpPr/>
              <p:nvPr/>
            </p:nvSpPr>
            <p:spPr>
              <a:xfrm>
                <a:off x="7555328" y="1791755"/>
                <a:ext cx="137160" cy="137160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891F0A-1DD8-45FE-8C54-21CDDCF7D1C5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1" name="Picture 20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C2B4ADF1-E58B-4898-B229-474E10A5F6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A34CA1-9C5B-4C48-B904-B560C7DB5E7D}"/>
                  </a:ext>
                </a:extLst>
              </p:cNvPr>
              <p:cNvSpPr/>
              <p:nvPr/>
            </p:nvSpPr>
            <p:spPr>
              <a:xfrm>
                <a:off x="5526317" y="2681675"/>
                <a:ext cx="298042" cy="23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B5AD16-9B9C-45A3-A18B-60E1156152B0}"/>
              </a:ext>
            </a:extLst>
          </p:cNvPr>
          <p:cNvGrpSpPr/>
          <p:nvPr/>
        </p:nvGrpSpPr>
        <p:grpSpPr>
          <a:xfrm>
            <a:off x="714481" y="3568303"/>
            <a:ext cx="1563048" cy="1430700"/>
            <a:chOff x="6197344" y="1590828"/>
            <a:chExt cx="1563048" cy="14307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8AF9FFF-6D32-49E0-BEFC-2E1B4EB7FD7D}"/>
                </a:ext>
              </a:extLst>
            </p:cNvPr>
            <p:cNvGrpSpPr/>
            <p:nvPr/>
          </p:nvGrpSpPr>
          <p:grpSpPr>
            <a:xfrm>
              <a:off x="6545815" y="2744529"/>
              <a:ext cx="1011831" cy="276999"/>
              <a:chOff x="7498498" y="3588343"/>
              <a:chExt cx="1011831" cy="276999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09A907-3383-4221-9891-F4D42F8198C3}"/>
                  </a:ext>
                </a:extLst>
              </p:cNvPr>
              <p:cNvSpPr txBox="1"/>
              <p:nvPr/>
            </p:nvSpPr>
            <p:spPr>
              <a:xfrm>
                <a:off x="7617136" y="3588343"/>
                <a:ext cx="8931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barbata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E2D32F9-F60F-4736-B29A-235651C4ADFD}"/>
                  </a:ext>
                </a:extLst>
              </p:cNvPr>
              <p:cNvSpPr/>
              <p:nvPr/>
            </p:nvSpPr>
            <p:spPr>
              <a:xfrm>
                <a:off x="7498498" y="3661418"/>
                <a:ext cx="137160" cy="137160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4" name="Picture 33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A9FFFFBD-DA6E-4464-8854-FFA744783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0DCDA37-1563-45F0-A20C-8916A0D14159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36" name="Picture 35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6578FDFB-0020-49CE-AA43-5D2D6CAB42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0AED659-CA05-4857-88F8-FDCC1D5B238D}"/>
                  </a:ext>
                </a:extLst>
              </p:cNvPr>
              <p:cNvSpPr/>
              <p:nvPr/>
            </p:nvSpPr>
            <p:spPr>
              <a:xfrm>
                <a:off x="5089358" y="4556899"/>
                <a:ext cx="2202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B08B857-C8F2-405E-BDA9-C36270572201}"/>
              </a:ext>
            </a:extLst>
          </p:cNvPr>
          <p:cNvGrpSpPr/>
          <p:nvPr/>
        </p:nvGrpSpPr>
        <p:grpSpPr>
          <a:xfrm>
            <a:off x="2957146" y="3643060"/>
            <a:ext cx="1221191" cy="1361234"/>
            <a:chOff x="3851030" y="3520818"/>
            <a:chExt cx="1089585" cy="1214536"/>
          </a:xfrm>
        </p:grpSpPr>
        <p:pic>
          <p:nvPicPr>
            <p:cNvPr id="94" name="Picture 93" descr="A piece of cake sitting on top of a green plant&#10;&#10;Description automatically generated">
              <a:extLst>
                <a:ext uri="{FF2B5EF4-FFF2-40B4-BE49-F238E27FC236}">
                  <a16:creationId xmlns:a16="http://schemas.microsoft.com/office/drawing/2014/main" id="{BB7A39FE-37F9-4C47-A107-785A51465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6" r="8876"/>
            <a:stretch/>
          </p:blipFill>
          <p:spPr>
            <a:xfrm>
              <a:off x="3851030" y="3520818"/>
              <a:ext cx="945669" cy="937174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BCE6995-D94C-465A-8793-4B251BDCF69F}"/>
                </a:ext>
              </a:extLst>
            </p:cNvPr>
            <p:cNvGrpSpPr/>
            <p:nvPr/>
          </p:nvGrpSpPr>
          <p:grpSpPr>
            <a:xfrm>
              <a:off x="3871751" y="4458355"/>
              <a:ext cx="1068864" cy="276999"/>
              <a:chOff x="3871751" y="4458355"/>
              <a:chExt cx="1068864" cy="27699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CED67F5-6373-41E9-B274-B165DA7BC538}"/>
                  </a:ext>
                </a:extLst>
              </p:cNvPr>
              <p:cNvSpPr txBox="1"/>
              <p:nvPr/>
            </p:nvSpPr>
            <p:spPr>
              <a:xfrm>
                <a:off x="3989714" y="4458355"/>
                <a:ext cx="95090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>
                    <a:latin typeface="Arial" panose="020B0604020202020204" pitchFamily="34" charset="0"/>
                    <a:cs typeface="Arial" panose="020B0604020202020204" pitchFamily="34" charset="0"/>
                  </a:rPr>
                  <a:t>S. leonardii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632D678-0564-4F19-B58E-C9F542951353}"/>
                  </a:ext>
                </a:extLst>
              </p:cNvPr>
              <p:cNvSpPr/>
              <p:nvPr/>
            </p:nvSpPr>
            <p:spPr>
              <a:xfrm>
                <a:off x="3871751" y="4528274"/>
                <a:ext cx="137160" cy="137160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CD0A730-B02D-49C5-A20B-8526D292C1D1}"/>
              </a:ext>
            </a:extLst>
          </p:cNvPr>
          <p:cNvSpPr txBox="1"/>
          <p:nvPr/>
        </p:nvSpPr>
        <p:spPr>
          <a:xfrm>
            <a:off x="0" y="6581001"/>
            <a:ext cx="1785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Scale bar represents 5 cm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9A70DF-3E71-463E-ABC7-5A10274A0E58}"/>
              </a:ext>
            </a:extLst>
          </p:cNvPr>
          <p:cNvSpPr/>
          <p:nvPr/>
        </p:nvSpPr>
        <p:spPr>
          <a:xfrm>
            <a:off x="6847610" y="1084876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C89E34-9977-45BA-A979-F8CBCD3A91DE}"/>
              </a:ext>
            </a:extLst>
          </p:cNvPr>
          <p:cNvSpPr/>
          <p:nvPr/>
        </p:nvSpPr>
        <p:spPr>
          <a:xfrm>
            <a:off x="6847610" y="1392685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F706A66-FE5B-4F7F-82FD-51DBD6621D99}"/>
              </a:ext>
            </a:extLst>
          </p:cNvPr>
          <p:cNvSpPr/>
          <p:nvPr/>
        </p:nvSpPr>
        <p:spPr>
          <a:xfrm>
            <a:off x="6847610" y="1844914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03465B8-0402-49B8-97D2-088A9450D926}"/>
              </a:ext>
            </a:extLst>
          </p:cNvPr>
          <p:cNvSpPr/>
          <p:nvPr/>
        </p:nvSpPr>
        <p:spPr>
          <a:xfrm>
            <a:off x="6847610" y="305739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ABE171F-41B9-41B1-8C64-50259A5024DF}"/>
              </a:ext>
            </a:extLst>
          </p:cNvPr>
          <p:cNvSpPr/>
          <p:nvPr/>
        </p:nvSpPr>
        <p:spPr>
          <a:xfrm>
            <a:off x="6847610" y="781269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9E08345-65BA-4EEF-8A3A-4DD4E4E217C5}"/>
              </a:ext>
            </a:extLst>
          </p:cNvPr>
          <p:cNvSpPr/>
          <p:nvPr/>
        </p:nvSpPr>
        <p:spPr>
          <a:xfrm>
            <a:off x="6847610" y="2599871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1C37D74-F1A1-4665-A017-CD8EE3B88E91}"/>
              </a:ext>
            </a:extLst>
          </p:cNvPr>
          <p:cNvSpPr/>
          <p:nvPr/>
        </p:nvSpPr>
        <p:spPr>
          <a:xfrm>
            <a:off x="6847610" y="427147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39B4645-5BAC-4CEE-AB4E-51A04C1B73C9}"/>
              </a:ext>
            </a:extLst>
          </p:cNvPr>
          <p:cNvSpPr/>
          <p:nvPr/>
        </p:nvSpPr>
        <p:spPr>
          <a:xfrm>
            <a:off x="6847610" y="4567308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422E18-03BF-4E2E-8119-A0CE941A7641}"/>
              </a:ext>
            </a:extLst>
          </p:cNvPr>
          <p:cNvSpPr/>
          <p:nvPr/>
        </p:nvSpPr>
        <p:spPr>
          <a:xfrm>
            <a:off x="6847610" y="517626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3DA99D6-BC5C-4073-9ACC-AF5B2B0B885C}"/>
              </a:ext>
            </a:extLst>
          </p:cNvPr>
          <p:cNvSpPr/>
          <p:nvPr/>
        </p:nvSpPr>
        <p:spPr>
          <a:xfrm>
            <a:off x="6847610" y="5328624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ED4D0A2-2792-472F-915B-5C88B28478A2}"/>
              </a:ext>
            </a:extLst>
          </p:cNvPr>
          <p:cNvSpPr/>
          <p:nvPr/>
        </p:nvSpPr>
        <p:spPr>
          <a:xfrm>
            <a:off x="6847610" y="5629472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765075-D86C-459B-A08F-E9E7055F24DE}"/>
              </a:ext>
            </a:extLst>
          </p:cNvPr>
          <p:cNvSpPr/>
          <p:nvPr/>
        </p:nvSpPr>
        <p:spPr>
          <a:xfrm>
            <a:off x="6847610" y="5780853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4EA8DA-C97A-4E11-802D-AE9711356061}"/>
              </a:ext>
            </a:extLst>
          </p:cNvPr>
          <p:cNvSpPr/>
          <p:nvPr/>
        </p:nvSpPr>
        <p:spPr>
          <a:xfrm>
            <a:off x="6847610" y="5940040"/>
            <a:ext cx="4535424" cy="15544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CA86A1-2AA4-44C5-9C65-14A81F508FF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81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47"/>
    </mc:Choice>
    <mc:Fallback xmlns="">
      <p:transition spd="slow" advTm="39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1" grpId="0" animBg="1"/>
      <p:bldP spid="92" grpId="0" animBg="1"/>
      <p:bldP spid="93" grpId="0" animBg="1"/>
      <p:bldP spid="97" grpId="0" animBg="1"/>
      <p:bldP spid="105" grpId="0" animBg="1"/>
      <p:bldP spid="107" grpId="0" animBg="1"/>
      <p:bldP spid="109" grpId="0" animBg="1"/>
      <p:bldP spid="111" grpId="0" animBg="1"/>
      <p:bldP spid="113" grpId="0" animBg="1"/>
      <p:bldP spid="115" grpId="0" animBg="1"/>
      <p:bldP spid="117" grpId="0" animBg="1"/>
      <p:bldP spid="119" grpId="0" animBg="1"/>
      <p:bldP spid="1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82F6-20A0-4BA6-9529-59A342FE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CF3EF-482D-40DB-957F-73C90FD70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1" y="228600"/>
            <a:ext cx="11932919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2E52-C476-41D5-B0C1-29E8F6F4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11</a:t>
            </a:fld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09B2B8-855A-4655-A00E-B7ACB980E68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C4B384-246D-42A3-8756-264E1CD1C327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57F8CF-5619-47BE-A6B8-C9FC59C27FBC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764ED7-B5E4-4645-91C5-F5914D502246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2C292F-4F40-4ABA-A04B-A3AA976CCFC3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37537F5-A6DC-4DF1-A002-47CC57DA238B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5554A03-67CF-4E01-AF4B-0BA9B4C4823C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6BF532-EDB1-4FBF-8E86-347643514B10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9CD27DF-CB54-4CA4-BBF4-26C2D76E6D2E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AE2987-930E-49B6-A9A0-A92D59BCD0D7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CDA8265-E198-4FEE-9328-F46B7CAE2EDB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DCB6D29-0E62-4955-A18E-E0000D57E572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7C6B40D-66C5-4B84-AD55-077FB89B070D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D7067-27B1-49D3-AC2B-D1509ED0761D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1F159-D98C-42A0-A67D-2234A1335A02}"/>
              </a:ext>
            </a:extLst>
          </p:cNvPr>
          <p:cNvSpPr/>
          <p:nvPr/>
        </p:nvSpPr>
        <p:spPr>
          <a:xfrm>
            <a:off x="5731334" y="471638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3C15B-4DF6-42AA-B883-3308A69C2E8E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C55892D-8047-4888-87FD-0B6449A714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961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03"/>
    </mc:Choice>
    <mc:Fallback xmlns="">
      <p:transition spd="slow" advTm="136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50EE-230B-4C5B-B76E-46FF280F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F2336F77-7DC6-44DA-8D45-3A997820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228600"/>
            <a:ext cx="11932920" cy="6629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DB51-21BD-4EEB-A378-71B959F6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0A1E9C-2BEF-4877-A9FC-A5607C2E43BB}"/>
              </a:ext>
            </a:extLst>
          </p:cNvPr>
          <p:cNvSpPr/>
          <p:nvPr/>
        </p:nvSpPr>
        <p:spPr>
          <a:xfrm>
            <a:off x="1118705" y="4931568"/>
            <a:ext cx="182880" cy="182880"/>
          </a:xfrm>
          <a:prstGeom prst="ellipse">
            <a:avLst/>
          </a:prstGeom>
          <a:solidFill>
            <a:srgbClr val="59D3D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09D485-43FB-48C7-B868-49F471631F95}"/>
              </a:ext>
            </a:extLst>
          </p:cNvPr>
          <p:cNvSpPr/>
          <p:nvPr/>
        </p:nvSpPr>
        <p:spPr>
          <a:xfrm>
            <a:off x="254597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CB758-042C-49D0-9A61-252188CB9144}"/>
              </a:ext>
            </a:extLst>
          </p:cNvPr>
          <p:cNvSpPr/>
          <p:nvPr/>
        </p:nvSpPr>
        <p:spPr>
          <a:xfrm>
            <a:off x="3973249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9FE374-0D6A-4922-B676-E29D113F4CA3}"/>
              </a:ext>
            </a:extLst>
          </p:cNvPr>
          <p:cNvSpPr/>
          <p:nvPr/>
        </p:nvSpPr>
        <p:spPr>
          <a:xfrm>
            <a:off x="540052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3D3F38-8FFF-4293-9B7B-801A4A98AF47}"/>
              </a:ext>
            </a:extLst>
          </p:cNvPr>
          <p:cNvSpPr/>
          <p:nvPr/>
        </p:nvSpPr>
        <p:spPr>
          <a:xfrm>
            <a:off x="6827793" y="4931568"/>
            <a:ext cx="182880" cy="182880"/>
          </a:xfrm>
          <a:prstGeom prst="ellipse">
            <a:avLst/>
          </a:prstGeom>
          <a:solidFill>
            <a:srgbClr val="CAA34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108DD3A-518F-4FE0-AF6A-ECE66F6ABE47}"/>
              </a:ext>
            </a:extLst>
          </p:cNvPr>
          <p:cNvSpPr/>
          <p:nvPr/>
        </p:nvSpPr>
        <p:spPr>
          <a:xfrm>
            <a:off x="7541429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C4000D-0266-4130-8254-CCC9CB45CFB5}"/>
              </a:ext>
            </a:extLst>
          </p:cNvPr>
          <p:cNvSpPr/>
          <p:nvPr/>
        </p:nvSpPr>
        <p:spPr>
          <a:xfrm>
            <a:off x="8255065" y="4931568"/>
            <a:ext cx="182880" cy="182880"/>
          </a:xfrm>
          <a:prstGeom prst="ellipse">
            <a:avLst/>
          </a:prstGeom>
          <a:solidFill>
            <a:srgbClr val="FB707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D1311F-DE3D-443D-9069-845234D34CBB}"/>
              </a:ext>
            </a:extLst>
          </p:cNvPr>
          <p:cNvSpPr/>
          <p:nvPr/>
        </p:nvSpPr>
        <p:spPr>
          <a:xfrm>
            <a:off x="8968701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3AEBF-1DE0-4D72-8FD8-112A6B3096FB}"/>
              </a:ext>
            </a:extLst>
          </p:cNvPr>
          <p:cNvSpPr/>
          <p:nvPr/>
        </p:nvSpPr>
        <p:spPr>
          <a:xfrm>
            <a:off x="9682340" y="4931568"/>
            <a:ext cx="182880" cy="18288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5244C7-CBDD-49AD-AAAE-0AFFC6F644D8}"/>
              </a:ext>
            </a:extLst>
          </p:cNvPr>
          <p:cNvSpPr/>
          <p:nvPr/>
        </p:nvSpPr>
        <p:spPr>
          <a:xfrm>
            <a:off x="1832341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569270-5BBE-46FE-924B-E51089CE1E5C}"/>
              </a:ext>
            </a:extLst>
          </p:cNvPr>
          <p:cNvSpPr/>
          <p:nvPr/>
        </p:nvSpPr>
        <p:spPr>
          <a:xfrm>
            <a:off x="3259613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D59CB8-37CF-4276-A1E5-A559A8AE7ECC}"/>
              </a:ext>
            </a:extLst>
          </p:cNvPr>
          <p:cNvSpPr/>
          <p:nvPr/>
        </p:nvSpPr>
        <p:spPr>
          <a:xfrm>
            <a:off x="4686885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E1D244-F077-456B-A354-4C5F7B9DAAE8}"/>
              </a:ext>
            </a:extLst>
          </p:cNvPr>
          <p:cNvSpPr/>
          <p:nvPr/>
        </p:nvSpPr>
        <p:spPr>
          <a:xfrm>
            <a:off x="6114157" y="4931568"/>
            <a:ext cx="182880" cy="182880"/>
          </a:xfrm>
          <a:prstGeom prst="ellipse">
            <a:avLst/>
          </a:prstGeom>
          <a:solidFill>
            <a:srgbClr val="80C58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466D3-E498-4FFB-8A7D-782523EF5845}"/>
              </a:ext>
            </a:extLst>
          </p:cNvPr>
          <p:cNvSpPr/>
          <p:nvPr/>
        </p:nvSpPr>
        <p:spPr>
          <a:xfrm>
            <a:off x="761886" y="471638"/>
            <a:ext cx="713637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7A84A-382F-4463-941C-214997995AAE}"/>
              </a:ext>
            </a:extLst>
          </p:cNvPr>
          <p:cNvSpPr/>
          <p:nvPr/>
        </p:nvSpPr>
        <p:spPr>
          <a:xfrm>
            <a:off x="2163151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A04F5-527C-45DA-97AD-A06B8D6754B6}"/>
              </a:ext>
            </a:extLst>
          </p:cNvPr>
          <p:cNvSpPr/>
          <p:nvPr/>
        </p:nvSpPr>
        <p:spPr>
          <a:xfrm>
            <a:off x="5017698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629195-739A-4630-A660-6C5689DF511D}"/>
              </a:ext>
            </a:extLst>
          </p:cNvPr>
          <p:cNvSpPr/>
          <p:nvPr/>
        </p:nvSpPr>
        <p:spPr>
          <a:xfrm>
            <a:off x="6444970" y="471637"/>
            <a:ext cx="713636" cy="602123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7998EC1-3466-488D-BDAB-DF4022F8C5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73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98"/>
    </mc:Choice>
    <mc:Fallback xmlns="">
      <p:transition spd="slow" advTm="136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5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3AB3AA-B398-4640-966C-A46A81F89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002736"/>
              </p:ext>
            </p:extLst>
          </p:nvPr>
        </p:nvGraphicFramePr>
        <p:xfrm>
          <a:off x="847725" y="1528762"/>
          <a:ext cx="10506075" cy="467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0828">
                  <a:extLst>
                    <a:ext uri="{9D8B030D-6E8A-4147-A177-3AD203B41FA5}">
                      <a16:colId xmlns:a16="http://schemas.microsoft.com/office/drawing/2014/main" val="2029667026"/>
                    </a:ext>
                  </a:extLst>
                </a:gridCol>
                <a:gridCol w="2399840">
                  <a:extLst>
                    <a:ext uri="{9D8B030D-6E8A-4147-A177-3AD203B41FA5}">
                      <a16:colId xmlns:a16="http://schemas.microsoft.com/office/drawing/2014/main" val="2119709971"/>
                    </a:ext>
                  </a:extLst>
                </a:gridCol>
                <a:gridCol w="2595704">
                  <a:extLst>
                    <a:ext uri="{9D8B030D-6E8A-4147-A177-3AD203B41FA5}">
                      <a16:colId xmlns:a16="http://schemas.microsoft.com/office/drawing/2014/main" val="1474592217"/>
                    </a:ext>
                  </a:extLst>
                </a:gridCol>
                <a:gridCol w="2869703">
                  <a:extLst>
                    <a:ext uri="{9D8B030D-6E8A-4147-A177-3AD203B41FA5}">
                      <a16:colId xmlns:a16="http://schemas.microsoft.com/office/drawing/2014/main" val="776672612"/>
                    </a:ext>
                  </a:extLst>
                </a:gridCol>
              </a:tblGrid>
              <a:tr h="281207">
                <a:tc row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 genome size (</a:t>
                      </a:r>
                      <a:r>
                        <a:rPr lang="en-US" sz="120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Gbp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 number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2683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Measured in this study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Published previously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22490"/>
                  </a:ext>
                </a:extLst>
              </a:tr>
              <a:tr h="256386">
                <a:tc rowSpan="3"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baicalensis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(Xu et al., 2020)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378337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(Zhao et al., 2019)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0644"/>
                  </a:ext>
                </a:extLst>
              </a:tr>
              <a:tr h="256386">
                <a:tc vMerge="1">
                  <a:txBody>
                    <a:bodyPr/>
                    <a:lstStyle/>
                    <a:p>
                      <a:endParaRPr lang="en-US" sz="16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9C8A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 (Cole et al., 2008)</a:t>
                      </a:r>
                    </a:p>
                  </a:txBody>
                  <a:tcPr>
                    <a:solidFill>
                      <a:srgbClr val="59D3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59D3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62752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strigillosa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62497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dependens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9849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indica</a:t>
                      </a:r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coccinea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69344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barbata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26 (Xu et al., 2020)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85346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insignis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 (Lee &amp; Kim, 2017)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772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37151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racemosa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 = 18 (Cole et al., 2008)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31640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arenicola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0.85</a:t>
                      </a: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80C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4238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b="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havanensis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AA3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76510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altissima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84555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tournefortii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235859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leonardii</a:t>
                      </a:r>
                      <a:endParaRPr lang="en-US" sz="1200" i="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048034"/>
                  </a:ext>
                </a:extLst>
              </a:tr>
              <a:tr h="256386">
                <a:tc>
                  <a:txBody>
                    <a:bodyPr/>
                    <a:lstStyle/>
                    <a:p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pekenensis</a:t>
                      </a:r>
                      <a:r>
                        <a:rPr lang="en-US" sz="1200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var. </a:t>
                      </a:r>
                      <a:r>
                        <a:rPr lang="en-US" sz="1200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alpina</a:t>
                      </a:r>
                      <a:endParaRPr lang="en-US" sz="12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2836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06C40-A044-4687-858E-B2F1C17BF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E97331-9ECA-4EAA-A5F6-25C54F4A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Genome size analysis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1BB312-966D-4833-943C-A95051BD3898}"/>
              </a:ext>
            </a:extLst>
          </p:cNvPr>
          <p:cNvCxnSpPr>
            <a:cxnSpLocks/>
          </p:cNvCxnSpPr>
          <p:nvPr/>
        </p:nvCxnSpPr>
        <p:spPr>
          <a:xfrm>
            <a:off x="321879" y="3862552"/>
            <a:ext cx="409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3FDE3E-6CE9-4412-B306-DFA22700C7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556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96"/>
    </mc:Choice>
    <mc:Fallback xmlns="">
      <p:transition spd="slow" advTm="55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7FFC-CE0F-4EE3-B047-6BDC1FBD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073B-92EE-45C3-94E2-DFD1C100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756376" cy="4895850"/>
          </a:xfrm>
        </p:spPr>
        <p:txBody>
          <a:bodyPr>
            <a:normAutofit/>
          </a:bodyPr>
          <a:lstStyle/>
          <a:p>
            <a:r>
              <a:rPr lang="en-US"/>
              <a:t>Diversity in flavonoid accumulation indicates differences in biosynthetic pathway</a:t>
            </a:r>
          </a:p>
          <a:p>
            <a:r>
              <a:rPr lang="en-US"/>
              <a:t>Several biotechnology targets identified</a:t>
            </a:r>
          </a:p>
          <a:p>
            <a:pPr lvl="1"/>
            <a:r>
              <a:rPr lang="en-US" i="1"/>
              <a:t>S. havanensis – </a:t>
            </a:r>
            <a:r>
              <a:rPr lang="en-US"/>
              <a:t>Baicalin in roots and shoots</a:t>
            </a:r>
            <a:endParaRPr lang="en-US" i="1"/>
          </a:p>
          <a:p>
            <a:pPr lvl="1"/>
            <a:r>
              <a:rPr lang="en-US" i="1"/>
              <a:t>S. racemosa </a:t>
            </a:r>
            <a:r>
              <a:rPr lang="en-US"/>
              <a:t>– Oroxylin A in shoots</a:t>
            </a:r>
            <a:endParaRPr lang="en-US" i="1"/>
          </a:p>
          <a:p>
            <a:r>
              <a:rPr lang="en-US"/>
              <a:t>Weak relationship between phylogenetic and flavonoid data</a:t>
            </a:r>
          </a:p>
          <a:p>
            <a:r>
              <a:rPr lang="en-US"/>
              <a:t>Future work – increase size of dataset, and transcriptomic and genomic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310D-F3EF-4E2A-B947-92ACD1A4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9CE5C1-72F1-4458-B053-B60A4FA649CC}"/>
              </a:ext>
            </a:extLst>
          </p:cNvPr>
          <p:cNvGrpSpPr/>
          <p:nvPr/>
        </p:nvGrpSpPr>
        <p:grpSpPr>
          <a:xfrm>
            <a:off x="7701152" y="4005681"/>
            <a:ext cx="2591917" cy="1984472"/>
            <a:chOff x="4865796" y="3020557"/>
            <a:chExt cx="1668065" cy="127713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6E7905-710F-4A66-A50E-19344BBBC034}"/>
                </a:ext>
              </a:extLst>
            </p:cNvPr>
            <p:cNvGrpSpPr/>
            <p:nvPr/>
          </p:nvGrpSpPr>
          <p:grpSpPr>
            <a:xfrm>
              <a:off x="5125410" y="4065029"/>
              <a:ext cx="1050365" cy="232663"/>
              <a:chOff x="6123318" y="4315122"/>
              <a:chExt cx="1050365" cy="23266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B91A3E-4C94-4A9C-ACE2-5D63EA60A7BA}"/>
                  </a:ext>
                </a:extLst>
              </p:cNvPr>
              <p:cNvSpPr txBox="1"/>
              <p:nvPr/>
            </p:nvSpPr>
            <p:spPr>
              <a:xfrm>
                <a:off x="6274296" y="4315122"/>
                <a:ext cx="899387" cy="232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racemosa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5D55877-783F-41A6-948C-618693950963}"/>
                  </a:ext>
                </a:extLst>
              </p:cNvPr>
              <p:cNvSpPr/>
              <p:nvPr/>
            </p:nvSpPr>
            <p:spPr>
              <a:xfrm>
                <a:off x="6123318" y="4355416"/>
                <a:ext cx="152072" cy="152072"/>
              </a:xfrm>
              <a:prstGeom prst="ellipse">
                <a:avLst/>
              </a:prstGeom>
              <a:solidFill>
                <a:srgbClr val="80C58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4" name="Picture 13" descr="A picture containing black, sitting, green, street&#10;&#10;Description automatically generated">
              <a:extLst>
                <a:ext uri="{FF2B5EF4-FFF2-40B4-BE49-F238E27FC236}">
                  <a16:creationId xmlns:a16="http://schemas.microsoft.com/office/drawing/2014/main" id="{F458A3FC-A285-4F3A-8A00-0F87D10F2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 t="20087" r="14936" b="17896"/>
            <a:stretch/>
          </p:blipFill>
          <p:spPr>
            <a:xfrm>
              <a:off x="5720858" y="3148237"/>
              <a:ext cx="813003" cy="780047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53F15B-177B-4E4A-BDEB-526443CCF049}"/>
                </a:ext>
              </a:extLst>
            </p:cNvPr>
            <p:cNvGrpSpPr/>
            <p:nvPr/>
          </p:nvGrpSpPr>
          <p:grpSpPr>
            <a:xfrm>
              <a:off x="4865796" y="3020557"/>
              <a:ext cx="824641" cy="1027558"/>
              <a:chOff x="5177794" y="4851206"/>
              <a:chExt cx="824641" cy="1027558"/>
            </a:xfrm>
          </p:grpSpPr>
          <p:pic>
            <p:nvPicPr>
              <p:cNvPr id="16" name="Picture 15" descr="A picture containing indoor, table, sitting, small&#10;&#10;Description automatically generated">
                <a:extLst>
                  <a:ext uri="{FF2B5EF4-FFF2-40B4-BE49-F238E27FC236}">
                    <a16:creationId xmlns:a16="http://schemas.microsoft.com/office/drawing/2014/main" id="{47A0DB16-F2C0-4C16-8E5B-71AEBF64B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645" t="19725" r="31310" b="18728"/>
              <a:stretch/>
            </p:blipFill>
            <p:spPr>
              <a:xfrm>
                <a:off x="5177794" y="4851206"/>
                <a:ext cx="824641" cy="1027558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3F6995-A250-448D-9645-B6C4C51EA37A}"/>
                  </a:ext>
                </a:extLst>
              </p:cNvPr>
              <p:cNvSpPr/>
              <p:nvPr/>
            </p:nvSpPr>
            <p:spPr>
              <a:xfrm>
                <a:off x="5202982" y="5824276"/>
                <a:ext cx="291775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68D6D5-6019-4D08-A338-62B808F9163F}"/>
              </a:ext>
            </a:extLst>
          </p:cNvPr>
          <p:cNvGrpSpPr/>
          <p:nvPr/>
        </p:nvGrpSpPr>
        <p:grpSpPr>
          <a:xfrm>
            <a:off x="10239432" y="1409206"/>
            <a:ext cx="1937302" cy="2147494"/>
            <a:chOff x="6707859" y="71358"/>
            <a:chExt cx="991350" cy="109890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F329D45-C18D-4BEC-910E-BB8DEC3A0B99}"/>
                </a:ext>
              </a:extLst>
            </p:cNvPr>
            <p:cNvGrpSpPr/>
            <p:nvPr/>
          </p:nvGrpSpPr>
          <p:grpSpPr>
            <a:xfrm>
              <a:off x="6766808" y="980362"/>
              <a:ext cx="932401" cy="189904"/>
              <a:chOff x="7687485" y="1734638"/>
              <a:chExt cx="932401" cy="18990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7F430D-5246-4139-B584-AB2EF47FCE9A}"/>
                  </a:ext>
                </a:extLst>
              </p:cNvPr>
              <p:cNvSpPr txBox="1"/>
              <p:nvPr/>
            </p:nvSpPr>
            <p:spPr>
              <a:xfrm>
                <a:off x="7811608" y="1734638"/>
                <a:ext cx="808278" cy="189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>
                    <a:latin typeface="Arial" panose="020B0604020202020204" pitchFamily="34" charset="0"/>
                    <a:cs typeface="Arial" panose="020B0604020202020204" pitchFamily="34" charset="0"/>
                  </a:rPr>
                  <a:t>S. </a:t>
                </a:r>
                <a:r>
                  <a:rPr lang="en-US" sz="1400" i="1" err="1">
                    <a:latin typeface="Arial" panose="020B0604020202020204" pitchFamily="34" charset="0"/>
                    <a:cs typeface="Arial" panose="020B0604020202020204" pitchFamily="34" charset="0"/>
                  </a:rPr>
                  <a:t>havanensis</a:t>
                </a:r>
                <a:endParaRPr lang="en-US" sz="1400" i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D6C79F0-D7A1-472A-8074-2AD50F9F34ED}"/>
                  </a:ext>
                </a:extLst>
              </p:cNvPr>
              <p:cNvSpPr/>
              <p:nvPr/>
            </p:nvSpPr>
            <p:spPr>
              <a:xfrm>
                <a:off x="7687485" y="1765672"/>
                <a:ext cx="124124" cy="124124"/>
              </a:xfrm>
              <a:prstGeom prst="ellipse">
                <a:avLst/>
              </a:prstGeom>
              <a:solidFill>
                <a:srgbClr val="CAA34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AB7365-665F-4BA1-9EAE-03EE3E6D3093}"/>
                </a:ext>
              </a:extLst>
            </p:cNvPr>
            <p:cNvGrpSpPr/>
            <p:nvPr/>
          </p:nvGrpSpPr>
          <p:grpSpPr>
            <a:xfrm>
              <a:off x="6707859" y="71358"/>
              <a:ext cx="893193" cy="896452"/>
              <a:chOff x="5500614" y="1827881"/>
              <a:chExt cx="893193" cy="896452"/>
            </a:xfrm>
          </p:grpSpPr>
          <p:pic>
            <p:nvPicPr>
              <p:cNvPr id="23" name="Picture 22" descr="A picture containing indoor, sitting, table, remote&#10;&#10;Description automatically generated">
                <a:extLst>
                  <a:ext uri="{FF2B5EF4-FFF2-40B4-BE49-F238E27FC236}">
                    <a16:creationId xmlns:a16="http://schemas.microsoft.com/office/drawing/2014/main" id="{7D6B33E7-2347-44D6-882A-F59BE206D0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42" t="28559" r="34521" b="21208"/>
              <a:stretch/>
            </p:blipFill>
            <p:spPr>
              <a:xfrm>
                <a:off x="5500614" y="1827881"/>
                <a:ext cx="893193" cy="896452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67DA5E-2367-44BB-AA78-3B3372CAF4F0}"/>
                  </a:ext>
                </a:extLst>
              </p:cNvPr>
              <p:cNvSpPr/>
              <p:nvPr/>
            </p:nvSpPr>
            <p:spPr>
              <a:xfrm>
                <a:off x="5534665" y="2668923"/>
                <a:ext cx="298042" cy="274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40C9FF-BF7D-4480-87CE-718777A9D926}"/>
              </a:ext>
            </a:extLst>
          </p:cNvPr>
          <p:cNvGrpSpPr/>
          <p:nvPr/>
        </p:nvGrpSpPr>
        <p:grpSpPr>
          <a:xfrm>
            <a:off x="10518725" y="4169666"/>
            <a:ext cx="1520875" cy="1268698"/>
            <a:chOff x="10326771" y="5097870"/>
            <a:chExt cx="1520875" cy="12686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39A5A0-9A02-42ED-BBB6-67C838DDAB9C}"/>
                </a:ext>
              </a:extLst>
            </p:cNvPr>
            <p:cNvGrpSpPr/>
            <p:nvPr/>
          </p:nvGrpSpPr>
          <p:grpSpPr>
            <a:xfrm>
              <a:off x="10326771" y="5097870"/>
              <a:ext cx="1520875" cy="954554"/>
              <a:chOff x="10798000" y="4788734"/>
              <a:chExt cx="1149152" cy="721248"/>
            </a:xfrm>
          </p:grpSpPr>
          <p:pic>
            <p:nvPicPr>
              <p:cNvPr id="30" name="Content Placeholder 4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06A5859-55B3-4233-A97D-98A55052A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27" t="60162" r="-299" b="28634"/>
              <a:stretch/>
            </p:blipFill>
            <p:spPr>
              <a:xfrm>
                <a:off x="10905266" y="4788734"/>
                <a:ext cx="1041886" cy="72124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D34B24-E46D-465E-B120-48A7AE11E855}"/>
                  </a:ext>
                </a:extLst>
              </p:cNvPr>
              <p:cNvSpPr txBox="1"/>
              <p:nvPr/>
            </p:nvSpPr>
            <p:spPr>
              <a:xfrm>
                <a:off x="10798000" y="4959432"/>
                <a:ext cx="181924" cy="13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7AAD02-4ABB-41AC-AF96-AA21C40D6B63}"/>
                </a:ext>
              </a:extLst>
            </p:cNvPr>
            <p:cNvSpPr txBox="1"/>
            <p:nvPr/>
          </p:nvSpPr>
          <p:spPr>
            <a:xfrm>
              <a:off x="10559391" y="6058791"/>
              <a:ext cx="936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Oroxylin 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4B400D-32C3-4BF6-855A-B0F0CCADB297}"/>
              </a:ext>
            </a:extLst>
          </p:cNvPr>
          <p:cNvGrpSpPr/>
          <p:nvPr/>
        </p:nvGrpSpPr>
        <p:grpSpPr>
          <a:xfrm>
            <a:off x="7594577" y="1816373"/>
            <a:ext cx="2154256" cy="1304355"/>
            <a:chOff x="9790611" y="786649"/>
            <a:chExt cx="2154256" cy="130435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315513-1EDE-4349-9D32-A475315483C5}"/>
                </a:ext>
              </a:extLst>
            </p:cNvPr>
            <p:cNvGrpSpPr/>
            <p:nvPr/>
          </p:nvGrpSpPr>
          <p:grpSpPr>
            <a:xfrm>
              <a:off x="9790611" y="786649"/>
              <a:ext cx="2154256" cy="1304355"/>
              <a:chOff x="9726138" y="806593"/>
              <a:chExt cx="2154256" cy="1304355"/>
            </a:xfrm>
          </p:grpSpPr>
          <p:pic>
            <p:nvPicPr>
              <p:cNvPr id="28" name="Picture 2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FCC82AD-AECA-4FC8-B8A8-8F651B03C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916"/>
              <a:stretch/>
            </p:blipFill>
            <p:spPr>
              <a:xfrm>
                <a:off x="9726138" y="806593"/>
                <a:ext cx="2154256" cy="996578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9AEA648-C8DD-4728-A8CE-E3E4E060F564}"/>
                  </a:ext>
                </a:extLst>
              </p:cNvPr>
              <p:cNvSpPr txBox="1"/>
              <p:nvPr/>
            </p:nvSpPr>
            <p:spPr>
              <a:xfrm>
                <a:off x="10484437" y="1803171"/>
                <a:ext cx="7490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Baicalin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128367-C8C1-4254-B9E9-548B589D110E}"/>
                </a:ext>
              </a:extLst>
            </p:cNvPr>
            <p:cNvSpPr txBox="1"/>
            <p:nvPr/>
          </p:nvSpPr>
          <p:spPr>
            <a:xfrm>
              <a:off x="10304932" y="1003300"/>
              <a:ext cx="24397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highlight>
                    <a:srgbClr val="FF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</p:grp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9204C29A-C7EE-4CFA-A15C-A97E95FDDB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929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69"/>
    </mc:Choice>
    <mc:Fallback xmlns="">
      <p:transition spd="slow" advTm="72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967-BFEE-4B4A-B65F-3B8466F5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539F-9C49-4B6E-8AE5-1D0F2552A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9471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Yeong Hun Song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-</a:t>
            </a:r>
            <a:r>
              <a:rPr lang="en-US" sz="2000" b="1" dirty="0"/>
              <a:t> </a:t>
            </a:r>
            <a:r>
              <a:rPr lang="en-US" sz="2000" dirty="0"/>
              <a:t>preliminary chemical analyses and developed HPLC method</a:t>
            </a:r>
          </a:p>
          <a:p>
            <a:pPr marL="0" indent="0">
              <a:buNone/>
            </a:pPr>
            <a:r>
              <a:rPr lang="en-US" sz="2000" b="1" dirty="0"/>
              <a:t>Yoonkyung Lee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 err="1"/>
              <a:t>Sangtae</a:t>
            </a:r>
            <a:r>
              <a:rPr lang="en-US" sz="2000" b="1" dirty="0"/>
              <a:t> Kim</a:t>
            </a:r>
            <a:r>
              <a:rPr lang="en-US" sz="2000" b="1" baseline="30000" dirty="0"/>
              <a:t>2</a:t>
            </a:r>
            <a:r>
              <a:rPr lang="en-US" sz="2000" b="1" dirty="0"/>
              <a:t> </a:t>
            </a:r>
            <a:r>
              <a:rPr lang="en-US" sz="2000" dirty="0"/>
              <a:t>– phylogenetic and genome size analyses, and provided plant materials</a:t>
            </a:r>
          </a:p>
          <a:p>
            <a:pPr marL="0" indent="0">
              <a:buNone/>
            </a:pPr>
            <a:r>
              <a:rPr lang="en-US" sz="2000" b="1" dirty="0"/>
              <a:t>Ru Dai</a:t>
            </a:r>
            <a:r>
              <a:rPr lang="en-US" sz="2000" b="1" baseline="30000" dirty="0"/>
              <a:t>1</a:t>
            </a:r>
            <a:r>
              <a:rPr lang="en-US" sz="2000" b="1" dirty="0"/>
              <a:t> </a:t>
            </a:r>
            <a:r>
              <a:rPr lang="en-US" sz="2000" dirty="0"/>
              <a:t>and </a:t>
            </a:r>
            <a:r>
              <a:rPr lang="en-US" sz="2000" b="1" dirty="0"/>
              <a:t>Jeongim Kim</a:t>
            </a:r>
            <a:r>
              <a:rPr lang="en-US" sz="2000" b="1" baseline="30000" dirty="0"/>
              <a:t>1,3</a:t>
            </a:r>
            <a:r>
              <a:rPr lang="en-US" sz="2000" b="1" dirty="0"/>
              <a:t> </a:t>
            </a:r>
            <a:r>
              <a:rPr lang="en-US" sz="2000" dirty="0"/>
              <a:t>- sample preparation and keeping my plants alive</a:t>
            </a:r>
          </a:p>
          <a:p>
            <a:pPr marL="0" indent="0">
              <a:buNone/>
            </a:pPr>
            <a:r>
              <a:rPr lang="en-US" sz="2000" b="1" dirty="0"/>
              <a:t>Brian Pearson</a:t>
            </a:r>
            <a:r>
              <a:rPr lang="en-US" sz="2000" b="1" baseline="30000" dirty="0"/>
              <a:t>4</a:t>
            </a:r>
            <a:r>
              <a:rPr lang="en-US" sz="2000" dirty="0"/>
              <a:t> and </a:t>
            </a:r>
            <a:r>
              <a:rPr lang="en-US" sz="2000" b="1" dirty="0"/>
              <a:t>John B. Nelson</a:t>
            </a:r>
            <a:r>
              <a:rPr lang="en-US" sz="2000" b="1" baseline="30000" dirty="0"/>
              <a:t>5</a:t>
            </a:r>
            <a:r>
              <a:rPr lang="en-US" sz="2000" b="1" dirty="0"/>
              <a:t> </a:t>
            </a:r>
            <a:r>
              <a:rPr lang="en-US" sz="2000" dirty="0"/>
              <a:t>- provided seed and plant materials</a:t>
            </a:r>
          </a:p>
          <a:p>
            <a:pPr marL="0" indent="0">
              <a:buNone/>
            </a:pPr>
            <a:r>
              <a:rPr lang="en-US" sz="1400" baseline="30000" dirty="0"/>
              <a:t>1</a:t>
            </a:r>
            <a:r>
              <a:rPr lang="en-US" sz="1400" dirty="0"/>
              <a:t>Horticultural Sciences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2</a:t>
            </a:r>
            <a:r>
              <a:rPr lang="en-US" sz="1400" dirty="0"/>
              <a:t>Department of Biology, </a:t>
            </a:r>
            <a:r>
              <a:rPr lang="en-US" sz="1400" dirty="0" err="1"/>
              <a:t>Sungshin</a:t>
            </a:r>
            <a:r>
              <a:rPr lang="en-US" sz="1400" dirty="0"/>
              <a:t> Women’s University, Seoul, Republic of Korea</a:t>
            </a:r>
          </a:p>
          <a:p>
            <a:pPr marL="0" indent="0">
              <a:buNone/>
            </a:pPr>
            <a:r>
              <a:rPr lang="en-US" sz="1400" baseline="30000" dirty="0"/>
              <a:t>3</a:t>
            </a:r>
            <a:r>
              <a:rPr lang="en-US" sz="1400" dirty="0"/>
              <a:t>Plant Molecular and Cellular Biology Graduate Program,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4</a:t>
            </a:r>
            <a:r>
              <a:rPr lang="en-US" sz="1400" dirty="0"/>
              <a:t>Environmental Horticulture Department, University of Florida, Gainesville, FL, USA</a:t>
            </a:r>
          </a:p>
          <a:p>
            <a:pPr marL="0" indent="0">
              <a:buNone/>
            </a:pPr>
            <a:r>
              <a:rPr lang="en-US" sz="1400" baseline="30000" dirty="0"/>
              <a:t>5</a:t>
            </a:r>
            <a:r>
              <a:rPr lang="en-US" sz="1400" dirty="0"/>
              <a:t>University of South Carolina Herbarium, University of South Carolina, Columbia, SC, USA</a:t>
            </a:r>
            <a:endParaRPr lang="en-US" sz="14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E39B1-4165-4EC9-9BF5-8142F950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uf-logo | University of Florida Online">
            <a:extLst>
              <a:ext uri="{FF2B5EF4-FFF2-40B4-BE49-F238E27FC236}">
                <a16:creationId xmlns:a16="http://schemas.microsoft.com/office/drawing/2014/main" id="{EA31A125-0D91-44D8-94AE-B3ECD7F1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637424"/>
            <a:ext cx="2667000" cy="5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people standing next to a tree&#10;&#10;Description automatically generated">
            <a:extLst>
              <a:ext uri="{FF2B5EF4-FFF2-40B4-BE49-F238E27FC236}">
                <a16:creationId xmlns:a16="http://schemas.microsoft.com/office/drawing/2014/main" id="{8FA897E4-C4CE-46CD-98FF-EB16A27CDD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3" b="7046"/>
          <a:stretch/>
        </p:blipFill>
        <p:spPr>
          <a:xfrm>
            <a:off x="7206776" y="1687381"/>
            <a:ext cx="4147024" cy="2745149"/>
          </a:xfrm>
          <a:prstGeom prst="rect">
            <a:avLst/>
          </a:prstGeom>
        </p:spPr>
      </p:pic>
      <p:pic>
        <p:nvPicPr>
          <p:cNvPr id="2050" name="Picture 2" descr="Sungshin Women's University - Wikipedia">
            <a:extLst>
              <a:ext uri="{FF2B5EF4-FFF2-40B4-BE49-F238E27FC236}">
                <a16:creationId xmlns:a16="http://schemas.microsoft.com/office/drawing/2014/main" id="{7A59E15C-943C-4034-BE06-677B82A34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776" y="294147"/>
            <a:ext cx="1137684" cy="118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09AA69-E1AF-47F7-BFBD-F094C5DE577A}"/>
              </a:ext>
            </a:extLst>
          </p:cNvPr>
          <p:cNvSpPr txBox="1"/>
          <p:nvPr/>
        </p:nvSpPr>
        <p:spPr>
          <a:xfrm>
            <a:off x="7178201" y="4560482"/>
            <a:ext cx="4147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Funding for this project provided by: USDA NIFA-HATCH (Project #005681) and the National Research Foundation of Korea (NRF-2017R1D1A1B03034952)</a:t>
            </a:r>
          </a:p>
        </p:txBody>
      </p:sp>
      <p:pic>
        <p:nvPicPr>
          <p:cNvPr id="2052" name="Picture 4" descr="$4.8M goes to workforce training by community colleges, NIFA says ...">
            <a:extLst>
              <a:ext uri="{FF2B5EF4-FFF2-40B4-BE49-F238E27FC236}">
                <a16:creationId xmlns:a16="http://schemas.microsoft.com/office/drawing/2014/main" id="{24AE6171-5D1E-401A-B4F9-A3CE88E88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01" y="5387432"/>
            <a:ext cx="2112245" cy="88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32735-6A68-4489-9FCB-E1BCC4A94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2894" y="5381118"/>
            <a:ext cx="1420906" cy="893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2AEA3-4982-444A-91A3-28C6EB9EBCCA}"/>
              </a:ext>
            </a:extLst>
          </p:cNvPr>
          <p:cNvSpPr txBox="1"/>
          <p:nvPr/>
        </p:nvSpPr>
        <p:spPr>
          <a:xfrm>
            <a:off x="7206776" y="40939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Kim lab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C6AB265-B057-416F-84DB-980EB3DBF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7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87"/>
    </mc:Choice>
    <mc:Fallback xmlns="">
      <p:transition spd="slow" advTm="1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8795-12F7-4CBE-9548-11B9C2EF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Introduction to the </a:t>
            </a:r>
            <a:r>
              <a:rPr lang="en-US" i="1"/>
              <a:t>Scutellaria </a:t>
            </a:r>
            <a:r>
              <a:rPr lang="en-US"/>
              <a:t>genus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9140-42D4-49C4-BE51-9BB11ADC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897" cy="4667250"/>
          </a:xfrm>
        </p:spPr>
        <p:txBody>
          <a:bodyPr>
            <a:normAutofit/>
          </a:bodyPr>
          <a:lstStyle/>
          <a:p>
            <a:r>
              <a:rPr lang="en-US"/>
              <a:t>Part of the Lamiaceae family</a:t>
            </a:r>
          </a:p>
          <a:p>
            <a:r>
              <a:rPr lang="en-US"/>
              <a:t>Rich in medicinal flavonoids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r>
              <a:rPr lang="en-US"/>
              <a:t>Several species more well-studied because of their medicinal uses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9E0C6-2F76-4168-BD65-E8B0CECC68BD}"/>
              </a:ext>
            </a:extLst>
          </p:cNvPr>
          <p:cNvGrpSpPr/>
          <p:nvPr/>
        </p:nvGrpSpPr>
        <p:grpSpPr>
          <a:xfrm>
            <a:off x="6906542" y="1825625"/>
            <a:ext cx="2681342" cy="2337745"/>
            <a:chOff x="4818055" y="139923"/>
            <a:chExt cx="1435291" cy="125136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80862C-44E8-4AB4-A0E4-9398C3A10AA4}"/>
                </a:ext>
              </a:extLst>
            </p:cNvPr>
            <p:cNvSpPr txBox="1"/>
            <p:nvPr/>
          </p:nvSpPr>
          <p:spPr>
            <a:xfrm>
              <a:off x="5295700" y="1210067"/>
              <a:ext cx="685082" cy="181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baicalensis</a:t>
              </a:r>
            </a:p>
          </p:txBody>
        </p:sp>
        <p:pic>
          <p:nvPicPr>
            <p:cNvPr id="9" name="Picture 8" descr="A close up of a flower&#10;&#10;Description automatically generated">
              <a:extLst>
                <a:ext uri="{FF2B5EF4-FFF2-40B4-BE49-F238E27FC236}">
                  <a16:creationId xmlns:a16="http://schemas.microsoft.com/office/drawing/2014/main" id="{448E6D7C-92D2-4AE3-8A41-C84E2796F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28" t="10269" r="23977"/>
            <a:stretch/>
          </p:blipFill>
          <p:spPr>
            <a:xfrm>
              <a:off x="5609659" y="318831"/>
              <a:ext cx="643687" cy="74566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4BD777-F7A6-49BF-B9EC-8FD0969108BB}"/>
                </a:ext>
              </a:extLst>
            </p:cNvPr>
            <p:cNvGrpSpPr/>
            <p:nvPr/>
          </p:nvGrpSpPr>
          <p:grpSpPr>
            <a:xfrm>
              <a:off x="4818055" y="139923"/>
              <a:ext cx="751147" cy="1057433"/>
              <a:chOff x="4966879" y="270830"/>
              <a:chExt cx="751147" cy="1057433"/>
            </a:xfrm>
          </p:grpSpPr>
          <p:pic>
            <p:nvPicPr>
              <p:cNvPr id="11" name="Picture 10" descr="A picture containing table, sitting, book, vase&#10;&#10;Description automatically generated">
                <a:extLst>
                  <a:ext uri="{FF2B5EF4-FFF2-40B4-BE49-F238E27FC236}">
                    <a16:creationId xmlns:a16="http://schemas.microsoft.com/office/drawing/2014/main" id="{38AEB487-56C2-4180-96BD-C25E7F2EBC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49" t="1965" r="53572" b="26748"/>
              <a:stretch/>
            </p:blipFill>
            <p:spPr>
              <a:xfrm>
                <a:off x="4966879" y="270830"/>
                <a:ext cx="751147" cy="105743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95F2ACF-EB8A-4FAD-8609-19ADA5AC3488}"/>
                  </a:ext>
                </a:extLst>
              </p:cNvPr>
              <p:cNvSpPr/>
              <p:nvPr/>
            </p:nvSpPr>
            <p:spPr>
              <a:xfrm>
                <a:off x="5004419" y="1282136"/>
                <a:ext cx="220275" cy="14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F5660C-57BC-4F3D-ADB7-583329F1AB77}"/>
              </a:ext>
            </a:extLst>
          </p:cNvPr>
          <p:cNvGrpSpPr/>
          <p:nvPr/>
        </p:nvGrpSpPr>
        <p:grpSpPr>
          <a:xfrm>
            <a:off x="6906544" y="4278683"/>
            <a:ext cx="2681340" cy="2349129"/>
            <a:chOff x="6197344" y="1590828"/>
            <a:chExt cx="1563048" cy="136939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4773DC-BF1D-45B7-85C6-069492FA82E8}"/>
                </a:ext>
              </a:extLst>
            </p:cNvPr>
            <p:cNvSpPr txBox="1"/>
            <p:nvPr/>
          </p:nvSpPr>
          <p:spPr>
            <a:xfrm>
              <a:off x="6755977" y="2762864"/>
              <a:ext cx="606867" cy="197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barbata</a:t>
              </a:r>
            </a:p>
          </p:txBody>
        </p:sp>
        <p:pic>
          <p:nvPicPr>
            <p:cNvPr id="19" name="Picture 18" descr="A picture containing sitting, black, green, computer&#10;&#10;Description automatically generated">
              <a:extLst>
                <a:ext uri="{FF2B5EF4-FFF2-40B4-BE49-F238E27FC236}">
                  <a16:creationId xmlns:a16="http://schemas.microsoft.com/office/drawing/2014/main" id="{9735AB03-C946-4086-AB87-57BB1E6EE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74" t="9415" r="30336" b="23398"/>
            <a:stretch/>
          </p:blipFill>
          <p:spPr>
            <a:xfrm>
              <a:off x="7139748" y="1840589"/>
              <a:ext cx="620644" cy="64631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D05742-9F78-42F1-807E-CB9FFC887987}"/>
                </a:ext>
              </a:extLst>
            </p:cNvPr>
            <p:cNvGrpSpPr/>
            <p:nvPr/>
          </p:nvGrpSpPr>
          <p:grpSpPr>
            <a:xfrm>
              <a:off x="6197344" y="1590828"/>
              <a:ext cx="893193" cy="1145834"/>
              <a:chOff x="5062238" y="3467100"/>
              <a:chExt cx="893193" cy="1145834"/>
            </a:xfrm>
          </p:grpSpPr>
          <p:pic>
            <p:nvPicPr>
              <p:cNvPr id="21" name="Picture 20" descr="A picture containing indoor, table, sitting, flower&#10;&#10;Description automatically generated">
                <a:extLst>
                  <a:ext uri="{FF2B5EF4-FFF2-40B4-BE49-F238E27FC236}">
                    <a16:creationId xmlns:a16="http://schemas.microsoft.com/office/drawing/2014/main" id="{185411E4-CE8E-4A4D-B8C3-A950924659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30" t="13906" r="33900" b="13109"/>
              <a:stretch/>
            </p:blipFill>
            <p:spPr>
              <a:xfrm>
                <a:off x="5062238" y="3467100"/>
                <a:ext cx="893193" cy="114583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5916AC-D252-4223-852C-84587484962B}"/>
                  </a:ext>
                </a:extLst>
              </p:cNvPr>
              <p:cNvSpPr/>
              <p:nvPr/>
            </p:nvSpPr>
            <p:spPr>
              <a:xfrm>
                <a:off x="5102458" y="4561368"/>
                <a:ext cx="220275" cy="159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D5483-8E69-4811-818F-A8EEB468F1DF}"/>
              </a:ext>
            </a:extLst>
          </p:cNvPr>
          <p:cNvGrpSpPr/>
          <p:nvPr/>
        </p:nvGrpSpPr>
        <p:grpSpPr>
          <a:xfrm>
            <a:off x="9930463" y="2884479"/>
            <a:ext cx="1918336" cy="2931376"/>
            <a:chOff x="9930463" y="2884479"/>
            <a:chExt cx="1918336" cy="2931376"/>
          </a:xfrm>
        </p:grpSpPr>
        <p:pic>
          <p:nvPicPr>
            <p:cNvPr id="26" name="Picture 25" descr="A close up of a green plant&#10;&#10;Description automatically generated">
              <a:extLst>
                <a:ext uri="{FF2B5EF4-FFF2-40B4-BE49-F238E27FC236}">
                  <a16:creationId xmlns:a16="http://schemas.microsoft.com/office/drawing/2014/main" id="{9584F2DF-AC4C-481F-BA2F-FF520C00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610740" y="3204202"/>
              <a:ext cx="2557782" cy="19183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456547-6020-46C1-8A50-7F29590AAB9F}"/>
                </a:ext>
              </a:extLst>
            </p:cNvPr>
            <p:cNvSpPr txBox="1"/>
            <p:nvPr/>
          </p:nvSpPr>
          <p:spPr>
            <a:xfrm>
              <a:off x="10289434" y="5477301"/>
              <a:ext cx="1200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>
                  <a:cs typeface="Arial" panose="020B0604020202020204" pitchFamily="34" charset="0"/>
                </a:rPr>
                <a:t>S. lateriflora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1E2EC3F-A56B-4ED9-A160-420AF8DA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9A511A7C-37C8-463C-B0E2-C73DC5581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63751"/>
              </p:ext>
            </p:extLst>
          </p:nvPr>
        </p:nvGraphicFramePr>
        <p:xfrm>
          <a:off x="867103" y="3194527"/>
          <a:ext cx="5257799" cy="17207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4425">
                  <a:extLst>
                    <a:ext uri="{9D8B030D-6E8A-4147-A177-3AD203B41FA5}">
                      <a16:colId xmlns:a16="http://schemas.microsoft.com/office/drawing/2014/main" val="958593150"/>
                    </a:ext>
                  </a:extLst>
                </a:gridCol>
                <a:gridCol w="3793374">
                  <a:extLst>
                    <a:ext uri="{9D8B030D-6E8A-4147-A177-3AD203B41FA5}">
                      <a16:colId xmlns:a16="http://schemas.microsoft.com/office/drawing/2014/main" val="3815381740"/>
                    </a:ext>
                  </a:extLst>
                </a:gridCol>
              </a:tblGrid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Baicalein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Antitumor, hepatoprotective, &amp; more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145725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Wogonin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Anti-inflammatory, anxiolytic, &amp; more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432127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 err="1"/>
                        <a:t>Oroxylin</a:t>
                      </a:r>
                      <a:r>
                        <a:rPr lang="en-US" sz="1800"/>
                        <a:t> A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Neuroprotective, &amp; anti-RSV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600548"/>
                  </a:ext>
                </a:extLst>
              </a:tr>
              <a:tr h="430184">
                <a:tc>
                  <a:txBody>
                    <a:bodyPr/>
                    <a:lstStyle/>
                    <a:p>
                      <a:pPr algn="r"/>
                      <a:r>
                        <a:rPr lang="en-US" sz="1800"/>
                        <a:t>Scutellarein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Anti-RSV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43515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37C9B7-5FD0-476E-A443-0F4D27013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2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68"/>
    </mc:Choice>
    <mc:Fallback xmlns="">
      <p:transition spd="slow" advTm="53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A2DC-109A-419F-B452-5D9FBCE4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58120" cy="1325563"/>
          </a:xfrm>
        </p:spPr>
        <p:txBody>
          <a:bodyPr/>
          <a:lstStyle/>
          <a:p>
            <a:r>
              <a:rPr lang="en-US" i="1"/>
              <a:t>Scutellaria baicalensis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81B-B225-4CE6-B58D-900CFECC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69884" cy="4351338"/>
          </a:xfrm>
        </p:spPr>
        <p:txBody>
          <a:bodyPr/>
          <a:lstStyle/>
          <a:p>
            <a:r>
              <a:rPr lang="en-US"/>
              <a:t>Most famous species </a:t>
            </a:r>
          </a:p>
          <a:p>
            <a:pPr lvl="1"/>
            <a:r>
              <a:rPr lang="en-US"/>
              <a:t>Used often in Chinese medicine – Huang Qin</a:t>
            </a:r>
          </a:p>
          <a:p>
            <a:r>
              <a:rPr lang="en-US"/>
              <a:t>Unique flavonoid profiles observed</a:t>
            </a:r>
          </a:p>
          <a:p>
            <a:pPr lvl="1"/>
            <a:r>
              <a:rPr lang="en-US"/>
              <a:t>Some specific to roots, and some to shoots</a:t>
            </a:r>
          </a:p>
          <a:p>
            <a:r>
              <a:rPr lang="en-US"/>
              <a:t>Organ-specific biosynthetic pathway proposed by Zhao et al. (2016)</a:t>
            </a:r>
          </a:p>
          <a:p>
            <a:r>
              <a:rPr lang="en-US"/>
              <a:t>Reference genome published by Zhao et al. (2019)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1D4AA2-C09E-486F-B545-A6E1347AE708}"/>
              </a:ext>
            </a:extLst>
          </p:cNvPr>
          <p:cNvGrpSpPr/>
          <p:nvPr/>
        </p:nvGrpSpPr>
        <p:grpSpPr>
          <a:xfrm>
            <a:off x="7223586" y="672046"/>
            <a:ext cx="4289903" cy="5513907"/>
            <a:chOff x="7248524" y="705590"/>
            <a:chExt cx="4289903" cy="5513907"/>
          </a:xfrm>
        </p:grpSpPr>
        <p:pic>
          <p:nvPicPr>
            <p:cNvPr id="5" name="Picture 4" descr="A picture containing water, sitting, table, basketball&#10;&#10;Description automatically generated">
              <a:extLst>
                <a:ext uri="{FF2B5EF4-FFF2-40B4-BE49-F238E27FC236}">
                  <a16:creationId xmlns:a16="http://schemas.microsoft.com/office/drawing/2014/main" id="{57FFF614-D00E-4480-AB31-E3D0092C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969507" y="3810121"/>
              <a:ext cx="2753572" cy="2065180"/>
            </a:xfrm>
            <a:prstGeom prst="rect">
              <a:avLst/>
            </a:prstGeom>
          </p:spPr>
        </p:pic>
        <p:pic>
          <p:nvPicPr>
            <p:cNvPr id="11" name="Picture 10" descr="A close up of a flower&#10;&#10;Description automatically generated">
              <a:extLst>
                <a:ext uri="{FF2B5EF4-FFF2-40B4-BE49-F238E27FC236}">
                  <a16:creationId xmlns:a16="http://schemas.microsoft.com/office/drawing/2014/main" id="{793C6855-D1F6-456C-8338-A160DAD8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04328" y="1049787"/>
              <a:ext cx="2753571" cy="206517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B7D7C-BFFA-4162-B451-20C7C0DB7BFE}"/>
                </a:ext>
              </a:extLst>
            </p:cNvPr>
            <p:cNvGrpSpPr/>
            <p:nvPr/>
          </p:nvGrpSpPr>
          <p:grpSpPr>
            <a:xfrm>
              <a:off x="7334308" y="5378418"/>
              <a:ext cx="1768606" cy="832089"/>
              <a:chOff x="7331320" y="5660340"/>
              <a:chExt cx="1768606" cy="832089"/>
            </a:xfrm>
          </p:grpSpPr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AC9E5FE-EB90-4BF3-81A7-949697772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642"/>
              <a:stretch/>
            </p:blipFill>
            <p:spPr>
              <a:xfrm>
                <a:off x="7331320" y="5660340"/>
                <a:ext cx="1232884" cy="83208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ED29B1-F8DD-4861-A668-20991CA656F1}"/>
                  </a:ext>
                </a:extLst>
              </p:cNvPr>
              <p:cNvSpPr txBox="1"/>
              <p:nvPr/>
            </p:nvSpPr>
            <p:spPr>
              <a:xfrm>
                <a:off x="8258798" y="6141866"/>
                <a:ext cx="841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Wogonin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140222-180E-417C-AE16-02ABBA2F7C17}"/>
                </a:ext>
              </a:extLst>
            </p:cNvPr>
            <p:cNvGrpSpPr/>
            <p:nvPr/>
          </p:nvGrpSpPr>
          <p:grpSpPr>
            <a:xfrm>
              <a:off x="7248524" y="4288737"/>
              <a:ext cx="1867715" cy="891473"/>
              <a:chOff x="7232211" y="4394864"/>
              <a:chExt cx="1867715" cy="891473"/>
            </a:xfrm>
          </p:grpSpPr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6EDE25D-504E-4DD4-814C-388C78F8E3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86"/>
              <a:stretch/>
            </p:blipFill>
            <p:spPr>
              <a:xfrm>
                <a:off x="7232211" y="4394864"/>
                <a:ext cx="1497950" cy="8914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02446B-7C94-43CC-8748-1F8E71BC5991}"/>
                  </a:ext>
                </a:extLst>
              </p:cNvPr>
              <p:cNvSpPr txBox="1"/>
              <p:nvPr/>
            </p:nvSpPr>
            <p:spPr>
              <a:xfrm>
                <a:off x="8261107" y="4924798"/>
                <a:ext cx="8388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/>
                  <a:t>Baicalein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B8F58D-8D44-44CF-A2F0-D3361471BE9B}"/>
                </a:ext>
              </a:extLst>
            </p:cNvPr>
            <p:cNvGrpSpPr/>
            <p:nvPr/>
          </p:nvGrpSpPr>
          <p:grpSpPr>
            <a:xfrm>
              <a:off x="9472654" y="1461195"/>
              <a:ext cx="2065773" cy="1182877"/>
              <a:chOff x="9833790" y="1592884"/>
              <a:chExt cx="2065773" cy="1182877"/>
            </a:xfrm>
          </p:grpSpPr>
          <p:pic>
            <p:nvPicPr>
              <p:cNvPr id="13" name="Picture 12" descr="A picture containing game&#10;&#10;Description automatically generated">
                <a:extLst>
                  <a:ext uri="{FF2B5EF4-FFF2-40B4-BE49-F238E27FC236}">
                    <a16:creationId xmlns:a16="http://schemas.microsoft.com/office/drawing/2014/main" id="{487D5FAE-4367-4127-8C6B-B9F5289ABA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9"/>
              <a:stretch/>
            </p:blipFill>
            <p:spPr>
              <a:xfrm>
                <a:off x="9833790" y="1592884"/>
                <a:ext cx="1638507" cy="118287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142089-DE76-4597-8477-E70FC3D3B47A}"/>
                  </a:ext>
                </a:extLst>
              </p:cNvPr>
              <p:cNvSpPr txBox="1"/>
              <p:nvPr/>
            </p:nvSpPr>
            <p:spPr>
              <a:xfrm>
                <a:off x="10858381" y="2402335"/>
                <a:ext cx="10411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Scutellarein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DF3773-C569-4F14-B74A-0FE12C4440D3}"/>
                </a:ext>
              </a:extLst>
            </p:cNvPr>
            <p:cNvGrpSpPr/>
            <p:nvPr/>
          </p:nvGrpSpPr>
          <p:grpSpPr>
            <a:xfrm>
              <a:off x="9500432" y="705590"/>
              <a:ext cx="1774206" cy="945645"/>
              <a:chOff x="9913376" y="572457"/>
              <a:chExt cx="1774206" cy="945645"/>
            </a:xfrm>
          </p:grpSpPr>
          <p:pic>
            <p:nvPicPr>
              <p:cNvPr id="15" name="Picture 1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F8CABAB9-835E-4A7F-BBC3-933405FB1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338"/>
              <a:stretch/>
            </p:blipFill>
            <p:spPr>
              <a:xfrm>
                <a:off x="9913376" y="572457"/>
                <a:ext cx="1641560" cy="945645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89607-F8DA-4D56-BCAA-B754E3631A76}"/>
                  </a:ext>
                </a:extLst>
              </p:cNvPr>
              <p:cNvSpPr txBox="1"/>
              <p:nvPr/>
            </p:nvSpPr>
            <p:spPr>
              <a:xfrm>
                <a:off x="10858381" y="1127246"/>
                <a:ext cx="829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Apigenin</a:t>
                </a:r>
              </a:p>
            </p:txBody>
          </p:sp>
        </p:grpSp>
      </p:grp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1770030-A576-417D-9F71-42857E5D3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716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3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A8ED662-1B34-4739-B126-ABEBA2B6C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2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46"/>
    </mc:Choice>
    <mc:Fallback xmlns="">
      <p:transition spd="slow" advTm="53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>
            <a:extLst>
              <a:ext uri="{FF2B5EF4-FFF2-40B4-BE49-F238E27FC236}">
                <a16:creationId xmlns:a16="http://schemas.microsoft.com/office/drawing/2014/main" id="{D78554C2-18F7-424D-8C15-C531C1FFEA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36613" y="2640013"/>
            <a:ext cx="10517187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FD2F65F-C247-4443-AEE3-C200F9F43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2640013"/>
            <a:ext cx="5935662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A616B3D-DA36-433D-81A9-04D5A2EF6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2640013"/>
            <a:ext cx="1314450" cy="1250950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EB77FBC4-2F6D-4665-87F3-03F5F7547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3890963"/>
            <a:ext cx="5935662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BEE1ADC-C3BA-4AC4-8166-3AAD5FCF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3890963"/>
            <a:ext cx="1314450" cy="1250950"/>
          </a:xfrm>
          <a:prstGeom prst="rect">
            <a:avLst/>
          </a:prstGeom>
          <a:solidFill>
            <a:srgbClr val="C5E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9CE4399-8F8B-48B6-BD55-96F398514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141913"/>
            <a:ext cx="5935662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2FFDCD3-022C-4642-A469-D511F4DE2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5141913"/>
            <a:ext cx="1314450" cy="1249362"/>
          </a:xfrm>
          <a:prstGeom prst="rect">
            <a:avLst/>
          </a:prstGeom>
          <a:solidFill>
            <a:srgbClr val="E2F0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1EF52B-3B81-45F0-B185-EA0444AC75F4}"/>
              </a:ext>
            </a:extLst>
          </p:cNvPr>
          <p:cNvGrpSpPr/>
          <p:nvPr/>
        </p:nvGrpSpPr>
        <p:grpSpPr>
          <a:xfrm>
            <a:off x="904875" y="3656381"/>
            <a:ext cx="2924175" cy="1809750"/>
            <a:chOff x="928688" y="3441700"/>
            <a:chExt cx="2924175" cy="1809750"/>
          </a:xfrm>
        </p:grpSpPr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26FFD50D-551D-4A97-AC91-BD6F018A8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441700"/>
              <a:ext cx="186942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800">
                  <a:solidFill>
                    <a:srgbClr val="000000"/>
                  </a:solidFill>
                  <a:latin typeface="Calibri" panose="020F0502020204030204" pitchFamily="34" charset="0"/>
                </a:rPr>
                <a:t>An improved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09FBC9C7-2BDB-4E30-96CA-34164590D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3868738"/>
              <a:ext cx="2741612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understanding of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1D7FF22D-218C-440D-A1EF-5E17F9C4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297363"/>
              <a:ext cx="2924175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flavonoid diversity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4B371DF6-104D-4A56-8997-14F9D7E9D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688" y="4724400"/>
              <a:ext cx="533400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72CD4624-04E7-4A25-B2A2-18F094D33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938" y="4724400"/>
              <a:ext cx="1693862" cy="527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Scutellaria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D90DD420-F13C-4603-BB29-F349C0B18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369" y="4720551"/>
              <a:ext cx="6061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can: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17">
            <a:extLst>
              <a:ext uri="{FF2B5EF4-FFF2-40B4-BE49-F238E27FC236}">
                <a16:creationId xmlns:a16="http://schemas.microsoft.com/office/drawing/2014/main" id="{50DC750E-E93D-4658-AC63-142BDC344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2833688"/>
            <a:ext cx="5472112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1) Reveal interspecific differences in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7340A1BB-319B-4F1E-B252-D4ED41E65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3260725"/>
            <a:ext cx="5470525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underlying biosynthetic pathway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83213DF8-D7B2-4C16-8D8C-C054EAE7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4084638"/>
            <a:ext cx="58547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2) Better characterize the evolutionary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78397955-E274-44A4-A4BB-2DFD919A3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4511675"/>
            <a:ext cx="40576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history of the biosynthetic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741F082-F480-4D90-A623-716EC46E8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4511675"/>
            <a:ext cx="1512887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pathway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A0FBCC53-D52E-4755-9135-554597450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5332413"/>
            <a:ext cx="5618162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3) Help identify candidate species for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F6CF654D-00C6-42D9-BE46-5A92D95EA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2963" y="5761038"/>
            <a:ext cx="4064000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biotechnology applications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6775E-1A47-498A-ABBC-F3A13C0C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Scutellaria</a:t>
            </a:r>
            <a:r>
              <a:rPr lang="en-US"/>
              <a:t> contains &gt;470 species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F8C5-A1E8-459C-84AB-A4E12C39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54451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Extent of flavonoid profile similarity is </a:t>
            </a:r>
            <a:r>
              <a:rPr lang="en-US" b="1"/>
              <a:t>largely unknown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DC6C-34D0-4932-912B-49835094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16" y="6484143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4</a:t>
            </a:fld>
            <a:endParaRPr lang="en-US"/>
          </a:p>
        </p:txBody>
      </p:sp>
      <p:pic>
        <p:nvPicPr>
          <p:cNvPr id="9" name="Graphic 8" descr="Chemicals">
            <a:extLst>
              <a:ext uri="{FF2B5EF4-FFF2-40B4-BE49-F238E27FC236}">
                <a16:creationId xmlns:a16="http://schemas.microsoft.com/office/drawing/2014/main" id="{534D5A6F-BCB6-4E53-896A-B3D7A4B2E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6500" y="2750362"/>
            <a:ext cx="914400" cy="914400"/>
          </a:xfrm>
          <a:prstGeom prst="rect">
            <a:avLst/>
          </a:prstGeom>
        </p:spPr>
      </p:pic>
      <p:pic>
        <p:nvPicPr>
          <p:cNvPr id="13" name="Graphic 12" descr="Microscope">
            <a:extLst>
              <a:ext uri="{FF2B5EF4-FFF2-40B4-BE49-F238E27FC236}">
                <a16:creationId xmlns:a16="http://schemas.microsoft.com/office/drawing/2014/main" id="{B124AE5E-A81A-4D79-8385-CF1E47901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6500" y="5365817"/>
            <a:ext cx="914400" cy="914400"/>
          </a:xfrm>
          <a:prstGeom prst="rect">
            <a:avLst/>
          </a:prstGeom>
        </p:spPr>
      </p:pic>
      <p:pic>
        <p:nvPicPr>
          <p:cNvPr id="17" name="Graphic 16" descr="Branching diagram">
            <a:extLst>
              <a:ext uri="{FF2B5EF4-FFF2-40B4-BE49-F238E27FC236}">
                <a16:creationId xmlns:a16="http://schemas.microsoft.com/office/drawing/2014/main" id="{33036A2D-91B8-41DD-95FD-E7A254F15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6500" y="4104056"/>
            <a:ext cx="914400" cy="9144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57059D-6872-436E-9E3F-5B82E5B49B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510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1"/>
    </mc:Choice>
    <mc:Fallback xmlns="">
      <p:transition spd="slow" advTm="68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0C4C7-7030-46EB-B415-726FC9F0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9B461-F554-4CAB-86C4-2B4C6064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DF51D57-2F4E-49EC-8D6D-AB99243B2B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727420"/>
              </p:ext>
            </p:extLst>
          </p:nvPr>
        </p:nvGraphicFramePr>
        <p:xfrm>
          <a:off x="838200" y="1690687"/>
          <a:ext cx="10515600" cy="446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EE44A6-0317-4A38-88D8-8037503C9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7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55"/>
    </mc:Choice>
    <mc:Fallback xmlns="">
      <p:transition spd="slow" advTm="93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774951D-0159-470C-B690-BEAF9B7B7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4"/>
          <a:stretch/>
        </p:blipFill>
        <p:spPr>
          <a:xfrm>
            <a:off x="8001678" y="16168"/>
            <a:ext cx="3455193" cy="684183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F90AD-932C-45E9-9450-40D7E4EA03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/>
          <a:stretch/>
        </p:blipFill>
        <p:spPr>
          <a:xfrm>
            <a:off x="7991856" y="0"/>
            <a:ext cx="41178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3BBCB-BB14-4659-8647-0E84C5DC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Phylogenetic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43399-E0B1-407D-B58C-58A48E726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6500" cy="4351338"/>
          </a:xfrm>
        </p:spPr>
        <p:txBody>
          <a:bodyPr/>
          <a:lstStyle/>
          <a:p>
            <a:r>
              <a:rPr lang="en-US"/>
              <a:t>Tree constructed from chloroplast sequences of 50 species + 1 outgroup</a:t>
            </a:r>
          </a:p>
          <a:p>
            <a:pPr lvl="1"/>
            <a:r>
              <a:rPr lang="en-US"/>
              <a:t>Both subgenera represented (</a:t>
            </a:r>
            <a:r>
              <a:rPr lang="en-US" i="1"/>
              <a:t>Scutellaria </a:t>
            </a:r>
            <a:r>
              <a:rPr lang="en-US"/>
              <a:t>and </a:t>
            </a:r>
            <a:r>
              <a:rPr lang="en-US" altLang="ko-KR" i="1" err="1">
                <a:cs typeface="Arial" panose="020B0604020202020204" pitchFamily="34" charset="0"/>
              </a:rPr>
              <a:t>Apelthanthus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/>
          </a:p>
          <a:p>
            <a:pPr lvl="1"/>
            <a:r>
              <a:rPr lang="en-US"/>
              <a:t>22 out of 38 species-groups represented</a:t>
            </a:r>
          </a:p>
          <a:p>
            <a:r>
              <a:rPr lang="en-US"/>
              <a:t>Separated into 4 clades for downstream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F49-9D9E-46D2-A1B1-5020CFA8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4A59F8C-208B-4529-963A-9B1B22E4DB4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6FB1B-B7CC-44FA-B014-2968EA2A684A}"/>
              </a:ext>
            </a:extLst>
          </p:cNvPr>
          <p:cNvSpPr txBox="1"/>
          <p:nvPr/>
        </p:nvSpPr>
        <p:spPr>
          <a:xfrm>
            <a:off x="838200" y="5530632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Unpublished phylogenetic data provided by</a:t>
            </a:r>
            <a:r>
              <a:rPr lang="en-US" b="1"/>
              <a:t> Yoonkyung Lee </a:t>
            </a:r>
            <a:r>
              <a:rPr lang="en-US"/>
              <a:t>and </a:t>
            </a:r>
            <a:r>
              <a:rPr lang="en-US" b="1"/>
              <a:t>Sangtae Kim</a:t>
            </a:r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FC1B311-75BE-44EE-8601-44590D937E3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830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51"/>
    </mc:Choice>
    <mc:Fallback xmlns="">
      <p:transition spd="slow" advTm="80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932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39 species selected for targeted profiling via HPLC</a:t>
            </a:r>
          </a:p>
          <a:p>
            <a:pPr lvl="1"/>
            <a:r>
              <a:rPr lang="en-US"/>
              <a:t>Flavonoids extracted from shoots </a:t>
            </a:r>
          </a:p>
          <a:p>
            <a:r>
              <a:rPr lang="en-US"/>
              <a:t>Order of species determined by hierarchical clustering</a:t>
            </a:r>
          </a:p>
          <a:p>
            <a:r>
              <a:rPr lang="en-US"/>
              <a:t>Weak relationship between flavonoid and phylogenetic data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344A1-0A5A-4745-BCB9-E807AED40407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CC20940-F92A-428B-9B5F-9FBB6766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CD299DEE-DB10-41E9-B059-437E48EF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932174-C3C7-40A8-9F1E-1082D3F59C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04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61"/>
    </mc:Choice>
    <mc:Fallback xmlns="">
      <p:transition spd="slow" advTm="105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344A1-0A5A-4745-BCB9-E807AED40407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CC20940-F92A-428B-9B5F-9FBB6766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CD299DEE-DB10-41E9-B059-437E48EF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2F64952-4AC0-443D-8AFA-C67B37BEFB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7" y="1690688"/>
            <a:ext cx="4772026" cy="477202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7C1DBAD-9021-4D83-B1C1-8D916266B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7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39"/>
    </mc:Choice>
    <mc:Fallback xmlns="">
      <p:transition spd="slow" advTm="70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67AE-D763-4ADA-B2B2-A5C1829D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Chemical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6F4DCF7-8253-4483-B0F7-189A816C896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932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39 species selected for targeted profiling via HPLC</a:t>
            </a:r>
          </a:p>
          <a:p>
            <a:pPr lvl="1"/>
            <a:r>
              <a:rPr lang="en-US"/>
              <a:t>Flavonoids extracted from shoots </a:t>
            </a:r>
          </a:p>
          <a:p>
            <a:r>
              <a:rPr lang="en-US"/>
              <a:t>Order of species determined by hierarchical clustering</a:t>
            </a:r>
          </a:p>
          <a:p>
            <a:r>
              <a:rPr lang="en-US"/>
              <a:t>Weak relationship between flavonoid and phylogenetic data</a:t>
            </a:r>
          </a:p>
          <a:p>
            <a:r>
              <a:rPr lang="en-US"/>
              <a:t>Subset of species selected for further profiling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E344A1-0A5A-4745-BCB9-E807AED40407}"/>
              </a:ext>
            </a:extLst>
          </p:cNvPr>
          <p:cNvGrpSpPr/>
          <p:nvPr/>
        </p:nvGrpSpPr>
        <p:grpSpPr>
          <a:xfrm>
            <a:off x="6858001" y="123825"/>
            <a:ext cx="5334000" cy="6610350"/>
            <a:chOff x="6658167" y="0"/>
            <a:chExt cx="5533833" cy="6858000"/>
          </a:xfrm>
        </p:grpSpPr>
        <p:pic>
          <p:nvPicPr>
            <p:cNvPr id="23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CC20940-F92A-428B-9B5F-9FBB67666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0"/>
              <a:ext cx="4572000" cy="6858000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CD299DEE-DB10-41E9-B059-437E48EFB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33" t="3136" r="57465" b="5453"/>
            <a:stretch/>
          </p:blipFill>
          <p:spPr>
            <a:xfrm>
              <a:off x="6658167" y="4916"/>
              <a:ext cx="984060" cy="6203004"/>
            </a:xfrm>
            <a:prstGeom prst="rect">
              <a:avLst/>
            </a:prstGeom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90841B3-7C4A-4FA4-B3A4-D2B4963DD3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75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11"/>
    </mc:Choice>
    <mc:Fallback xmlns="">
      <p:transition spd="slow" advTm="11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|8.6|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|0.2|0.3|0.2|0.3|0.3|0.3|0.3|0.3|0.3|0.3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2|28.5|2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36.8|39.6|3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4|5.2|1.1|1.1|1.9|16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3106</TotalTime>
  <Words>875</Words>
  <Application>Microsoft Office PowerPoint</Application>
  <PresentationFormat>Widescreen</PresentationFormat>
  <Paragraphs>175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An analysis of phytochemical diversity in Scutellaria to identify species with medicinal potential</vt:lpstr>
      <vt:lpstr>Introduction to the Scutellaria genus</vt:lpstr>
      <vt:lpstr>Scutellaria baicalensis</vt:lpstr>
      <vt:lpstr>Scutellaria contains &gt;470 species</vt:lpstr>
      <vt:lpstr>Approach</vt:lpstr>
      <vt:lpstr>Phylogenetic analysis</vt:lpstr>
      <vt:lpstr>Chemical analysis</vt:lpstr>
      <vt:lpstr>Chemical analysis</vt:lpstr>
      <vt:lpstr>Chemical analysis</vt:lpstr>
      <vt:lpstr>PowerPoint Presentation</vt:lpstr>
      <vt:lpstr>PowerPoint Presentation</vt:lpstr>
      <vt:lpstr>PowerPoint Presentation</vt:lpstr>
      <vt:lpstr>Genome size analysis</vt:lpstr>
      <vt:lpstr>Discussion &amp; 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Bryce Askey</dc:creator>
  <cp:lastModifiedBy>Bryce Askey</cp:lastModifiedBy>
  <cp:revision>154</cp:revision>
  <dcterms:created xsi:type="dcterms:W3CDTF">2020-07-15T20:01:48Z</dcterms:created>
  <dcterms:modified xsi:type="dcterms:W3CDTF">2020-07-25T15:24:33Z</dcterms:modified>
</cp:coreProperties>
</file>